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438" r:id="rId3"/>
    <p:sldId id="439" r:id="rId4"/>
    <p:sldId id="440" r:id="rId5"/>
    <p:sldId id="441" r:id="rId6"/>
    <p:sldId id="442" r:id="rId7"/>
    <p:sldId id="443" r:id="rId8"/>
    <p:sldId id="444" r:id="rId9"/>
    <p:sldId id="445" r:id="rId10"/>
    <p:sldId id="261" r:id="rId11"/>
    <p:sldId id="260" r:id="rId12"/>
    <p:sldId id="269" r:id="rId13"/>
    <p:sldId id="274" r:id="rId14"/>
    <p:sldId id="298" r:id="rId15"/>
    <p:sldId id="279" r:id="rId16"/>
    <p:sldId id="301" r:id="rId17"/>
    <p:sldId id="302" r:id="rId18"/>
    <p:sldId id="304" r:id="rId19"/>
    <p:sldId id="303" r:id="rId20"/>
    <p:sldId id="305" r:id="rId21"/>
    <p:sldId id="306" r:id="rId22"/>
    <p:sldId id="307" r:id="rId23"/>
    <p:sldId id="308" r:id="rId24"/>
    <p:sldId id="309" r:id="rId25"/>
    <p:sldId id="310" r:id="rId26"/>
    <p:sldId id="311" r:id="rId27"/>
    <p:sldId id="312" r:id="rId28"/>
    <p:sldId id="414" r:id="rId29"/>
    <p:sldId id="313" r:id="rId30"/>
    <p:sldId id="396" r:id="rId31"/>
    <p:sldId id="416" r:id="rId32"/>
    <p:sldId id="397" r:id="rId33"/>
    <p:sldId id="411" r:id="rId34"/>
    <p:sldId id="446" r:id="rId35"/>
    <p:sldId id="399" r:id="rId36"/>
    <p:sldId id="400" r:id="rId37"/>
    <p:sldId id="447" r:id="rId38"/>
    <p:sldId id="401" r:id="rId39"/>
    <p:sldId id="402" r:id="rId40"/>
    <p:sldId id="412" r:id="rId41"/>
    <p:sldId id="403" r:id="rId42"/>
    <p:sldId id="448" r:id="rId43"/>
    <p:sldId id="404" r:id="rId44"/>
    <p:sldId id="405" r:id="rId45"/>
    <p:sldId id="406" r:id="rId46"/>
    <p:sldId id="407" r:id="rId47"/>
    <p:sldId id="408" r:id="rId48"/>
    <p:sldId id="409" r:id="rId49"/>
    <p:sldId id="413" r:id="rId50"/>
    <p:sldId id="417" r:id="rId51"/>
    <p:sldId id="418" r:id="rId52"/>
    <p:sldId id="419" r:id="rId53"/>
    <p:sldId id="420" r:id="rId54"/>
    <p:sldId id="421" r:id="rId55"/>
    <p:sldId id="422" r:id="rId56"/>
    <p:sldId id="423" r:id="rId57"/>
    <p:sldId id="424" r:id="rId58"/>
    <p:sldId id="425" r:id="rId59"/>
    <p:sldId id="426" r:id="rId60"/>
    <p:sldId id="427" r:id="rId61"/>
    <p:sldId id="428" r:id="rId62"/>
    <p:sldId id="436" r:id="rId63"/>
    <p:sldId id="429" r:id="rId64"/>
    <p:sldId id="430" r:id="rId65"/>
    <p:sldId id="431" r:id="rId66"/>
    <p:sldId id="432" r:id="rId67"/>
    <p:sldId id="433" r:id="rId68"/>
    <p:sldId id="434" r:id="rId69"/>
    <p:sldId id="435" r:id="rId70"/>
    <p:sldId id="449"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A874F3E1-A97E-4FD3-BF7F-E6BDA56ADE4F}" type="datetimeFigureOut">
              <a:rPr lang="en-GB" smtClean="0"/>
              <a:pPr/>
              <a:t>13/12/2017</a:t>
            </a:fld>
            <a:endParaRPr lang="en-GB"/>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73A8A71C-E172-473F-97FD-1D32E2D2ADAB}" type="slidenum">
              <a:rPr lang="en-GB" smtClean="0"/>
              <a:pPr/>
              <a:t>‹#›</a:t>
            </a:fld>
            <a:endParaRPr lang="en-GB"/>
          </a:p>
        </p:txBody>
      </p:sp>
    </p:spTree>
    <p:extLst>
      <p:ext uri="{BB962C8B-B14F-4D97-AF65-F5344CB8AC3E}">
        <p14:creationId xmlns:p14="http://schemas.microsoft.com/office/powerpoint/2010/main" val="817388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74F3E1-A97E-4FD3-BF7F-E6BDA56ADE4F}" type="datetimeFigureOut">
              <a:rPr lang="en-GB" smtClean="0"/>
              <a:pPr/>
              <a:t>13/12/2017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A8A71C-E172-473F-97FD-1D32E2D2ADAB}" type="slidenum">
              <a:rPr lang="en-GB" smtClean="0"/>
              <a:pPr/>
              <a:t>‹#›</a:t>
            </a:fld>
            <a:endParaRPr lang="en-GB"/>
          </a:p>
        </p:txBody>
      </p:sp>
    </p:spTree>
    <p:extLst>
      <p:ext uri="{BB962C8B-B14F-4D97-AF65-F5344CB8AC3E}">
        <p14:creationId xmlns:p14="http://schemas.microsoft.com/office/powerpoint/2010/main" val="58270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A874F3E1-A97E-4FD3-BF7F-E6BDA56ADE4F}" type="datetimeFigureOut">
              <a:rPr lang="en-GB" smtClean="0"/>
              <a:pPr/>
              <a:t>13/12/2017</a:t>
            </a:fld>
            <a:endParaRPr lang="en-GB"/>
          </a:p>
        </p:txBody>
      </p:sp>
      <p:sp>
        <p:nvSpPr>
          <p:cNvPr id="5" name="Footer Placeholder 4"/>
          <p:cNvSpPr>
            <a:spLocks noGrp="1"/>
          </p:cNvSpPr>
          <p:nvPr>
            <p:ph type="ftr" sz="quarter" idx="11"/>
          </p:nvPr>
        </p:nvSpPr>
        <p:spPr>
          <a:xfrm>
            <a:off x="774923" y="5951811"/>
            <a:ext cx="7896279" cy="365125"/>
          </a:xfrm>
        </p:spPr>
        <p:txBody>
          <a:bodyPr/>
          <a:lstStyle/>
          <a:p>
            <a:endParaRPr lang="en-GB"/>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73A8A71C-E172-473F-97FD-1D32E2D2ADAB}" type="slidenum">
              <a:rPr lang="en-GB" smtClean="0"/>
              <a:pPr/>
              <a:t>‹#›</a:t>
            </a:fld>
            <a:endParaRPr lang="en-GB"/>
          </a:p>
        </p:txBody>
      </p:sp>
    </p:spTree>
    <p:extLst>
      <p:ext uri="{BB962C8B-B14F-4D97-AF65-F5344CB8AC3E}">
        <p14:creationId xmlns:p14="http://schemas.microsoft.com/office/powerpoint/2010/main" val="3930707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74F3E1-A97E-4FD3-BF7F-E6BDA56ADE4F}" type="datetimeFigureOut">
              <a:rPr lang="en-GB" smtClean="0"/>
              <a:pPr/>
              <a:t>13/12/2017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558300" y="5956137"/>
            <a:ext cx="1052508" cy="365125"/>
          </a:xfrm>
        </p:spPr>
        <p:txBody>
          <a:bodyPr/>
          <a:lstStyle/>
          <a:p>
            <a:fld id="{73A8A71C-E172-473F-97FD-1D32E2D2ADAB}" type="slidenum">
              <a:rPr lang="en-GB" smtClean="0"/>
              <a:pPr/>
              <a:t>‹#›</a:t>
            </a:fld>
            <a:endParaRPr lang="en-GB"/>
          </a:p>
        </p:txBody>
      </p:sp>
    </p:spTree>
    <p:extLst>
      <p:ext uri="{BB962C8B-B14F-4D97-AF65-F5344CB8AC3E}">
        <p14:creationId xmlns:p14="http://schemas.microsoft.com/office/powerpoint/2010/main" val="26916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874F3E1-A97E-4FD3-BF7F-E6BDA56ADE4F}" type="datetimeFigureOut">
              <a:rPr lang="en-GB" smtClean="0"/>
              <a:pPr/>
              <a:t>13/12/2017</a:t>
            </a:fld>
            <a:endParaRPr lang="en-GB"/>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73A8A71C-E172-473F-97FD-1D32E2D2ADAB}" type="slidenum">
              <a:rPr lang="en-GB" smtClean="0"/>
              <a:pPr/>
              <a:t>‹#›</a:t>
            </a:fld>
            <a:endParaRPr lang="en-GB"/>
          </a:p>
        </p:txBody>
      </p:sp>
    </p:spTree>
    <p:extLst>
      <p:ext uri="{BB962C8B-B14F-4D97-AF65-F5344CB8AC3E}">
        <p14:creationId xmlns:p14="http://schemas.microsoft.com/office/powerpoint/2010/main" val="2669033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874F3E1-A97E-4FD3-BF7F-E6BDA56ADE4F}" type="datetimeFigureOut">
              <a:rPr lang="en-GB" smtClean="0"/>
              <a:pPr/>
              <a:t>13/12/2017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A8A71C-E172-473F-97FD-1D32E2D2ADAB}" type="slidenum">
              <a:rPr lang="en-GB" smtClean="0"/>
              <a:pPr/>
              <a:t>‹#›</a:t>
            </a:fld>
            <a:endParaRPr lang="en-GB"/>
          </a:p>
        </p:txBody>
      </p:sp>
    </p:spTree>
    <p:extLst>
      <p:ext uri="{BB962C8B-B14F-4D97-AF65-F5344CB8AC3E}">
        <p14:creationId xmlns:p14="http://schemas.microsoft.com/office/powerpoint/2010/main" val="120700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874F3E1-A97E-4FD3-BF7F-E6BDA56ADE4F}" type="datetimeFigureOut">
              <a:rPr lang="en-GB" smtClean="0"/>
              <a:pPr/>
              <a:t>13/12/2017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A8A71C-E172-473F-97FD-1D32E2D2ADAB}" type="slidenum">
              <a:rPr lang="en-GB" smtClean="0"/>
              <a:pPr/>
              <a:t>‹#›</a:t>
            </a:fld>
            <a:endParaRPr lang="en-GB"/>
          </a:p>
        </p:txBody>
      </p:sp>
    </p:spTree>
    <p:extLst>
      <p:ext uri="{BB962C8B-B14F-4D97-AF65-F5344CB8AC3E}">
        <p14:creationId xmlns:p14="http://schemas.microsoft.com/office/powerpoint/2010/main" val="457903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874F3E1-A97E-4FD3-BF7F-E6BDA56ADE4F}" type="datetimeFigureOut">
              <a:rPr lang="en-GB" smtClean="0"/>
              <a:pPr/>
              <a:t>13/12/2017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A8A71C-E172-473F-97FD-1D32E2D2ADAB}" type="slidenum">
              <a:rPr lang="en-GB" smtClean="0"/>
              <a:pPr/>
              <a:t>‹#›</a:t>
            </a:fld>
            <a:endParaRPr lang="en-GB"/>
          </a:p>
        </p:txBody>
      </p:sp>
    </p:spTree>
    <p:extLst>
      <p:ext uri="{BB962C8B-B14F-4D97-AF65-F5344CB8AC3E}">
        <p14:creationId xmlns:p14="http://schemas.microsoft.com/office/powerpoint/2010/main" val="2177830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74F3E1-A97E-4FD3-BF7F-E6BDA56ADE4F}" type="datetimeFigureOut">
              <a:rPr lang="en-GB" smtClean="0"/>
              <a:pPr/>
              <a:t>13/12/2017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A8A71C-E172-473F-97FD-1D32E2D2ADAB}" type="slidenum">
              <a:rPr lang="en-GB" smtClean="0"/>
              <a:pPr/>
              <a:t>‹#›</a:t>
            </a:fld>
            <a:endParaRPr lang="en-GB"/>
          </a:p>
        </p:txBody>
      </p:sp>
    </p:spTree>
    <p:extLst>
      <p:ext uri="{BB962C8B-B14F-4D97-AF65-F5344CB8AC3E}">
        <p14:creationId xmlns:p14="http://schemas.microsoft.com/office/powerpoint/2010/main" val="2513344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874F3E1-A97E-4FD3-BF7F-E6BDA56ADE4F}" type="datetimeFigureOut">
              <a:rPr lang="en-GB" smtClean="0"/>
              <a:pPr/>
              <a:t>13/12/2017</a:t>
            </a:fld>
            <a:endParaRPr lang="en-GB"/>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73A8A71C-E172-473F-97FD-1D32E2D2ADAB}" type="slidenum">
              <a:rPr lang="en-GB" smtClean="0"/>
              <a:pPr/>
              <a:t>‹#›</a:t>
            </a:fld>
            <a:endParaRPr lang="en-GB"/>
          </a:p>
        </p:txBody>
      </p:sp>
    </p:spTree>
    <p:extLst>
      <p:ext uri="{BB962C8B-B14F-4D97-AF65-F5344CB8AC3E}">
        <p14:creationId xmlns:p14="http://schemas.microsoft.com/office/powerpoint/2010/main" val="1765044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74F3E1-A97E-4FD3-BF7F-E6BDA56ADE4F}" type="datetimeFigureOut">
              <a:rPr lang="en-GB" smtClean="0"/>
              <a:pPr/>
              <a:t>13/12/2017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A8A71C-E172-473F-97FD-1D32E2D2ADAB}" type="slidenum">
              <a:rPr lang="en-GB" smtClean="0"/>
              <a:pPr/>
              <a:t>‹#›</a:t>
            </a:fld>
            <a:endParaRPr lang="en-GB"/>
          </a:p>
        </p:txBody>
      </p:sp>
    </p:spTree>
    <p:extLst>
      <p:ext uri="{BB962C8B-B14F-4D97-AF65-F5344CB8AC3E}">
        <p14:creationId xmlns:p14="http://schemas.microsoft.com/office/powerpoint/2010/main" val="288062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A874F3E1-A97E-4FD3-BF7F-E6BDA56ADE4F}" type="datetimeFigureOut">
              <a:rPr lang="en-GB" smtClean="0"/>
              <a:pPr/>
              <a:t>13/12/2017</a:t>
            </a:fld>
            <a:endParaRPr lang="en-GB"/>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GB"/>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73A8A71C-E172-473F-97FD-1D32E2D2ADAB}" type="slidenum">
              <a:rPr lang="en-GB" smtClean="0"/>
              <a:pPr/>
              <a:t>‹#›</a:t>
            </a:fld>
            <a:endParaRPr lang="en-GB"/>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726692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hyperlink" Target="http://www.google.com.pk/url?sa=i&amp;source=images&amp;cd=&amp;cad=rja&amp;uact=8&amp;ved=0CAgQjRw&amp;url=http://www.farmersguardian.com/fsa-defends-progress-on-meat-hygiene-reform/23816.article&amp;ei=qAtNVPHCGaf6ywO4mYLIBQ&amp;psig=AFQjCNFDtU_gGx-8XW9I51xcxu6g1_DZDQ&amp;ust=1414421800498802" TargetMode="External"/><Relationship Id="rId1" Type="http://schemas.openxmlformats.org/officeDocument/2006/relationships/slideLayout" Target="../slideLayouts/slideLayout1.xml"/><Relationship Id="rId6" Type="http://schemas.openxmlformats.org/officeDocument/2006/relationships/hyperlink" Target="http://www.google.com.pk/url?sa=i&amp;source=images&amp;cd=&amp;cad=rja&amp;uact=8&amp;ved=0CAgQjRw&amp;url=http://www.naturallifeenergy.com/rancho-feeding-corporation-recalls-millions-pounds-diseased-beef/&amp;ei=IwxNVKbUOKr9ygO-poKIBw&amp;psig=AFQjCNGBClkvLjPahAR8Tt-CeR0Ljepdrg&amp;ust=1414421924004019" TargetMode="External"/><Relationship Id="rId5" Type="http://schemas.openxmlformats.org/officeDocument/2006/relationships/image" Target="../media/image2.jpeg"/><Relationship Id="rId4" Type="http://schemas.openxmlformats.org/officeDocument/2006/relationships/hyperlink" Target="http://www.google.com.pk/url?sa=i&amp;source=images&amp;cd=&amp;cad=rja&amp;uact=8&amp;ved=0CAgQjRw&amp;url=http://www.entecom.co.za/food-safety&amp;ei=sQtNVNfRMcblywOmu4KACw&amp;psig=AFQjCNGslpI3HTac1Q0RV1jyXjk4AeDgmw&amp;ust=141442180990045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4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2493" y="515156"/>
            <a:ext cx="11112825" cy="2498500"/>
          </a:xfrm>
        </p:spPr>
        <p:txBody>
          <a:bodyPr>
            <a:noAutofit/>
          </a:bodyPr>
          <a:lstStyle/>
          <a:p>
            <a:pPr algn="ctr">
              <a:lnSpc>
                <a:spcPct val="150000"/>
              </a:lnSpc>
            </a:pPr>
            <a:r>
              <a:rPr lang="en-GB" sz="3200" b="1" dirty="0" smtClean="0">
                <a:solidFill>
                  <a:schemeClr val="accent3">
                    <a:lumMod val="50000"/>
                  </a:schemeClr>
                </a:solidFill>
                <a:latin typeface="Times New Roman" panose="02020603050405020304" pitchFamily="18" charset="0"/>
                <a:cs typeface="Times New Roman" panose="02020603050405020304" pitchFamily="18" charset="0"/>
              </a:rPr>
              <a:t>Meat inspection</a:t>
            </a:r>
            <a:br>
              <a:rPr lang="en-GB" sz="3200" b="1" dirty="0" smtClean="0">
                <a:solidFill>
                  <a:schemeClr val="accent3">
                    <a:lumMod val="50000"/>
                  </a:schemeClr>
                </a:solidFill>
                <a:latin typeface="Times New Roman" panose="02020603050405020304" pitchFamily="18" charset="0"/>
                <a:cs typeface="Times New Roman" panose="02020603050405020304" pitchFamily="18" charset="0"/>
              </a:rPr>
            </a:br>
            <a:r>
              <a:rPr lang="en-GB" sz="3200" b="1" dirty="0" smtClean="0">
                <a:solidFill>
                  <a:schemeClr val="accent3">
                    <a:lumMod val="50000"/>
                  </a:schemeClr>
                </a:solidFill>
                <a:latin typeface="Times New Roman" panose="02020603050405020304" pitchFamily="18" charset="0"/>
                <a:cs typeface="Times New Roman" panose="02020603050405020304" pitchFamily="18" charset="0"/>
              </a:rPr>
              <a:t>Mr: saidi fussa</a:t>
            </a:r>
            <a:br>
              <a:rPr lang="en-GB" sz="3200" b="1" dirty="0" smtClean="0">
                <a:solidFill>
                  <a:schemeClr val="accent3">
                    <a:lumMod val="50000"/>
                  </a:schemeClr>
                </a:solidFill>
                <a:latin typeface="Times New Roman" panose="02020603050405020304" pitchFamily="18" charset="0"/>
                <a:cs typeface="Times New Roman" panose="02020603050405020304" pitchFamily="18" charset="0"/>
              </a:rPr>
            </a:br>
            <a:r>
              <a:rPr lang="en-GB" sz="3200" b="1" dirty="0" smtClean="0">
                <a:solidFill>
                  <a:schemeClr val="accent3">
                    <a:lumMod val="50000"/>
                  </a:schemeClr>
                </a:solidFill>
                <a:latin typeface="Times New Roman" panose="02020603050405020304" pitchFamily="18" charset="0"/>
                <a:cs typeface="Times New Roman" panose="02020603050405020304" pitchFamily="18" charset="0"/>
              </a:rPr>
              <a:t>B</a:t>
            </a:r>
            <a:r>
              <a:rPr lang="en-GB" sz="3200" b="1" cap="none" dirty="0" smtClean="0">
                <a:solidFill>
                  <a:schemeClr val="accent3">
                    <a:lumMod val="50000"/>
                  </a:schemeClr>
                </a:solidFill>
                <a:latin typeface="Times New Roman" panose="02020603050405020304" pitchFamily="18" charset="0"/>
                <a:cs typeface="Times New Roman" panose="02020603050405020304" pitchFamily="18" charset="0"/>
              </a:rPr>
              <a:t>S</a:t>
            </a:r>
            <a:r>
              <a:rPr lang="en-GB" sz="3200" b="1" dirty="0" smtClean="0">
                <a:solidFill>
                  <a:schemeClr val="accent3">
                    <a:lumMod val="50000"/>
                  </a:schemeClr>
                </a:solidFill>
                <a:latin typeface="Times New Roman" panose="02020603050405020304" pitchFamily="18" charset="0"/>
                <a:cs typeface="Times New Roman" panose="02020603050405020304" pitchFamily="18" charset="0"/>
              </a:rPr>
              <a:t>Ceh</a:t>
            </a:r>
            <a:r>
              <a:rPr lang="en-GB" sz="3200" b="1" cap="none" dirty="0" smtClean="0">
                <a:solidFill>
                  <a:schemeClr val="accent3">
                    <a:lumMod val="50000"/>
                  </a:schemeClr>
                </a:solidFill>
                <a:latin typeface="Times New Roman" panose="02020603050405020304" pitchFamily="18" charset="0"/>
                <a:cs typeface="Times New Roman" panose="02020603050405020304" pitchFamily="18" charset="0"/>
              </a:rPr>
              <a:t>s</a:t>
            </a:r>
            <a:r>
              <a:rPr lang="en-GB" sz="3200" b="1" dirty="0" smtClean="0">
                <a:solidFill>
                  <a:schemeClr val="accent3">
                    <a:lumMod val="50000"/>
                  </a:schemeClr>
                </a:solidFill>
                <a:latin typeface="Times New Roman" panose="02020603050405020304" pitchFamily="18" charset="0"/>
                <a:cs typeface="Times New Roman" panose="02020603050405020304" pitchFamily="18" charset="0"/>
              </a:rPr>
              <a:t>-MUHAS</a:t>
            </a:r>
            <a:endParaRPr lang="en-GB" sz="3200" b="1" dirty="0">
              <a:solidFill>
                <a:schemeClr val="accent3">
                  <a:lumMod val="50000"/>
                </a:schemeClr>
              </a:solidFill>
              <a:latin typeface="Times New Roman" panose="02020603050405020304" pitchFamily="18" charset="0"/>
              <a:cs typeface="Times New Roman" panose="02020603050405020304" pitchFamily="18" charset="0"/>
            </a:endParaRPr>
          </a:p>
        </p:txBody>
      </p:sp>
      <p:pic>
        <p:nvPicPr>
          <p:cNvPr id="1026" name="Picture 2" descr="http://www.farmersguardian.com/Pictures/inline/g/d/n/MHS_Inspector_P77.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956" y="3395338"/>
            <a:ext cx="2294388" cy="26712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entecom.co.za/images/main_content3/image_slide_show/179_1/med/meat-safety-certification.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86264" y="3206839"/>
            <a:ext cx="4996326" cy="25647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naturallifeenergy.com/wp-content/uploads/2014/02/diseased-meat-large.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89270" y="3568380"/>
            <a:ext cx="3304863" cy="2203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221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just"/>
            <a:r>
              <a:rPr lang="en-US" sz="3600" b="1" dirty="0">
                <a:latin typeface="Times New Roman" pitchFamily="18" charset="0"/>
                <a:cs typeface="Times New Roman" pitchFamily="18" charset="0"/>
              </a:rPr>
              <a:t>Meat Inspection</a:t>
            </a:r>
            <a:endParaRPr lang="en-GB"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98312" y="1855437"/>
            <a:ext cx="11290768" cy="5002563"/>
          </a:xfrm>
        </p:spPr>
        <p:txBody>
          <a:bodyPr anchor="t">
            <a:noAutofit/>
          </a:bodyPr>
          <a:lstStyle/>
          <a:p>
            <a:pPr algn="just">
              <a:lnSpc>
                <a:spcPts val="3600"/>
              </a:lnSpc>
              <a:buClr>
                <a:schemeClr val="accent1"/>
              </a:buClr>
            </a:pPr>
            <a:r>
              <a:rPr lang="en-US" sz="2800" dirty="0">
                <a:solidFill>
                  <a:schemeClr val="tx1"/>
                </a:solidFill>
                <a:latin typeface="Times New Roman" panose="02020603050405020304" pitchFamily="18" charset="0"/>
                <a:cs typeface="Times New Roman" panose="02020603050405020304" pitchFamily="18" charset="0"/>
              </a:rPr>
              <a:t>It is a professional examination of meat and meat products for its fitness for human </a:t>
            </a:r>
            <a:r>
              <a:rPr lang="en-US" sz="2800" dirty="0" smtClean="0">
                <a:solidFill>
                  <a:schemeClr val="tx1"/>
                </a:solidFill>
                <a:latin typeface="Times New Roman" panose="02020603050405020304" pitchFamily="18" charset="0"/>
                <a:cs typeface="Times New Roman" panose="02020603050405020304" pitchFamily="18" charset="0"/>
              </a:rPr>
              <a:t>consumption.</a:t>
            </a:r>
          </a:p>
          <a:p>
            <a:pPr algn="just">
              <a:lnSpc>
                <a:spcPts val="3600"/>
              </a:lnSpc>
              <a:buClr>
                <a:schemeClr val="accent1"/>
              </a:buClr>
            </a:pPr>
            <a:r>
              <a:rPr lang="en-US" sz="2800" dirty="0" smtClean="0">
                <a:solidFill>
                  <a:schemeClr val="tx1"/>
                </a:solidFill>
                <a:latin typeface="Times New Roman" panose="02020603050405020304" pitchFamily="18" charset="0"/>
                <a:cs typeface="Times New Roman" panose="02020603050405020304" pitchFamily="18" charset="0"/>
              </a:rPr>
              <a:t>Meat </a:t>
            </a:r>
            <a:r>
              <a:rPr lang="en-US" sz="2800" dirty="0">
                <a:solidFill>
                  <a:schemeClr val="tx1"/>
                </a:solidFill>
                <a:latin typeface="Times New Roman" panose="02020603050405020304" pitchFamily="18" charset="0"/>
                <a:cs typeface="Times New Roman" panose="02020603050405020304" pitchFamily="18" charset="0"/>
              </a:rPr>
              <a:t>inspection is mandatory when animals are slaughtered and processed for </a:t>
            </a:r>
            <a:r>
              <a:rPr lang="en-US" sz="2800" dirty="0" smtClean="0">
                <a:solidFill>
                  <a:schemeClr val="tx1"/>
                </a:solidFill>
                <a:latin typeface="Times New Roman" panose="02020603050405020304" pitchFamily="18" charset="0"/>
                <a:cs typeface="Times New Roman" panose="02020603050405020304" pitchFamily="18" charset="0"/>
              </a:rPr>
              <a:t>sale.</a:t>
            </a:r>
          </a:p>
          <a:p>
            <a:pPr marL="0" indent="0" algn="just">
              <a:lnSpc>
                <a:spcPts val="3600"/>
              </a:lnSpc>
              <a:buClr>
                <a:schemeClr val="accent1"/>
              </a:buClr>
              <a:buNone/>
            </a:pP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u="sng" dirty="0" smtClean="0">
                <a:solidFill>
                  <a:schemeClr val="tx1"/>
                </a:solidFill>
                <a:latin typeface="Times New Roman" panose="02020603050405020304" pitchFamily="18" charset="0"/>
                <a:cs typeface="Times New Roman" panose="02020603050405020304" pitchFamily="18" charset="0"/>
              </a:rPr>
              <a:t>Meat </a:t>
            </a:r>
            <a:r>
              <a:rPr lang="en-US" sz="2800" b="1" u="sng" dirty="0">
                <a:solidFill>
                  <a:schemeClr val="tx1"/>
                </a:solidFill>
                <a:latin typeface="Times New Roman" panose="02020603050405020304" pitchFamily="18" charset="0"/>
                <a:cs typeface="Times New Roman" panose="02020603050405020304" pitchFamily="18" charset="0"/>
              </a:rPr>
              <a:t>inspection prime </a:t>
            </a:r>
            <a:r>
              <a:rPr lang="en-US" sz="2800" b="1" u="sng" dirty="0" smtClean="0">
                <a:solidFill>
                  <a:schemeClr val="tx1"/>
                </a:solidFill>
                <a:latin typeface="Times New Roman" panose="02020603050405020304" pitchFamily="18" charset="0"/>
                <a:cs typeface="Times New Roman" panose="02020603050405020304" pitchFamily="18" charset="0"/>
              </a:rPr>
              <a:t>objectives:</a:t>
            </a:r>
          </a:p>
          <a:p>
            <a:pPr lvl="1" algn="just">
              <a:lnSpc>
                <a:spcPts val="3800"/>
              </a:lnSpc>
              <a:buClr>
                <a:schemeClr val="accent1"/>
              </a:buClr>
            </a:pPr>
            <a:r>
              <a:rPr lang="en-US" sz="2600" dirty="0" smtClean="0">
                <a:solidFill>
                  <a:schemeClr val="tx1"/>
                </a:solidFill>
                <a:latin typeface="Times New Roman" panose="02020603050405020304" pitchFamily="18" charset="0"/>
                <a:cs typeface="Times New Roman" panose="02020603050405020304" pitchFamily="18" charset="0"/>
              </a:rPr>
              <a:t> To </a:t>
            </a:r>
            <a:r>
              <a:rPr lang="en-US" sz="2600" dirty="0">
                <a:solidFill>
                  <a:schemeClr val="tx1"/>
                </a:solidFill>
                <a:latin typeface="Times New Roman" panose="02020603050405020304" pitchFamily="18" charset="0"/>
                <a:cs typeface="Times New Roman" panose="02020603050405020304" pitchFamily="18" charset="0"/>
              </a:rPr>
              <a:t>ensure that only apparently healthy, physiologically normal animals are slaughtered for human consumption and that abnormal animals are </a:t>
            </a:r>
            <a:r>
              <a:rPr lang="en-US" sz="2600" dirty="0" smtClean="0">
                <a:solidFill>
                  <a:schemeClr val="tx1"/>
                </a:solidFill>
                <a:latin typeface="Times New Roman" panose="02020603050405020304" pitchFamily="18" charset="0"/>
                <a:cs typeface="Times New Roman" panose="02020603050405020304" pitchFamily="18" charset="0"/>
              </a:rPr>
              <a:t>separated.</a:t>
            </a:r>
          </a:p>
          <a:p>
            <a:pPr lvl="1" algn="just">
              <a:lnSpc>
                <a:spcPts val="3800"/>
              </a:lnSpc>
              <a:buClr>
                <a:schemeClr val="accent1"/>
              </a:buClr>
            </a:pPr>
            <a:r>
              <a:rPr lang="en-US" sz="2600" dirty="0" smtClean="0">
                <a:solidFill>
                  <a:schemeClr val="tx1"/>
                </a:solidFill>
                <a:latin typeface="Times New Roman" panose="02020603050405020304" pitchFamily="18" charset="0"/>
                <a:cs typeface="Times New Roman" panose="02020603050405020304" pitchFamily="18" charset="0"/>
              </a:rPr>
              <a:t>To </a:t>
            </a:r>
            <a:r>
              <a:rPr lang="en-US" sz="2600" dirty="0">
                <a:solidFill>
                  <a:schemeClr val="tx1"/>
                </a:solidFill>
                <a:latin typeface="Times New Roman" panose="02020603050405020304" pitchFamily="18" charset="0"/>
                <a:cs typeface="Times New Roman" panose="02020603050405020304" pitchFamily="18" charset="0"/>
              </a:rPr>
              <a:t>ensure that meat from animals is free from disease, wholesome and of no risk to human </a:t>
            </a:r>
            <a:r>
              <a:rPr lang="en-US" sz="2600" dirty="0" smtClean="0">
                <a:solidFill>
                  <a:schemeClr val="tx1"/>
                </a:solidFill>
                <a:latin typeface="Times New Roman" panose="02020603050405020304" pitchFamily="18" charset="0"/>
                <a:cs typeface="Times New Roman" panose="02020603050405020304" pitchFamily="18" charset="0"/>
              </a:rPr>
              <a:t>health.</a:t>
            </a:r>
            <a:endParaRPr lang="en-US" sz="2600" dirty="0">
              <a:solidFill>
                <a:schemeClr val="tx1"/>
              </a:solidFill>
              <a:latin typeface="Times New Roman" panose="02020603050405020304" pitchFamily="18" charset="0"/>
              <a:cs typeface="Times New Roman" panose="02020603050405020304" pitchFamily="18" charset="0"/>
            </a:endParaRPr>
          </a:p>
          <a:p>
            <a:pPr algn="just">
              <a:lnSpc>
                <a:spcPts val="3600"/>
              </a:lnSpc>
            </a:pPr>
            <a:endParaRPr lang="en-GB"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7982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just"/>
            <a:r>
              <a:rPr lang="en-US" sz="3600" b="1" dirty="0">
                <a:latin typeface="Times New Roman" pitchFamily="18" charset="0"/>
                <a:cs typeface="Times New Roman" pitchFamily="18" charset="0"/>
              </a:rPr>
              <a:t>IMPORTANCE OF MEAT (as food)</a:t>
            </a:r>
            <a:endParaRPr lang="en-GB"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81192" y="1962117"/>
            <a:ext cx="11290768" cy="4621563"/>
          </a:xfrm>
        </p:spPr>
        <p:txBody>
          <a:bodyPr anchor="t">
            <a:noAutofit/>
          </a:bodyPr>
          <a:lstStyle/>
          <a:p>
            <a:pPr algn="just">
              <a:lnSpc>
                <a:spcPts val="3600"/>
              </a:lnSpc>
              <a:spcBef>
                <a:spcPts val="1200"/>
              </a:spcBef>
              <a:spcAft>
                <a:spcPts val="1200"/>
              </a:spcAft>
              <a:buClr>
                <a:schemeClr val="accent1"/>
              </a:buClr>
            </a:pPr>
            <a:r>
              <a:rPr lang="en-US" sz="3200" dirty="0">
                <a:solidFill>
                  <a:schemeClr val="tx1"/>
                </a:solidFill>
                <a:latin typeface="Times New Roman" panose="02020603050405020304" pitchFamily="18" charset="0"/>
                <a:cs typeface="Times New Roman" panose="02020603050405020304" pitchFamily="18" charset="0"/>
              </a:rPr>
              <a:t>Important constituent of human </a:t>
            </a:r>
            <a:r>
              <a:rPr lang="en-US" sz="3200" dirty="0" smtClean="0">
                <a:solidFill>
                  <a:schemeClr val="tx1"/>
                </a:solidFill>
                <a:latin typeface="Times New Roman" panose="02020603050405020304" pitchFamily="18" charset="0"/>
                <a:cs typeface="Times New Roman" panose="02020603050405020304" pitchFamily="18" charset="0"/>
              </a:rPr>
              <a:t>diet. </a:t>
            </a:r>
          </a:p>
          <a:p>
            <a:pPr algn="just">
              <a:lnSpc>
                <a:spcPts val="3600"/>
              </a:lnSpc>
              <a:spcBef>
                <a:spcPts val="1200"/>
              </a:spcBef>
              <a:spcAft>
                <a:spcPts val="1200"/>
              </a:spcAft>
              <a:buClr>
                <a:schemeClr val="accent1"/>
              </a:buClr>
            </a:pPr>
            <a:r>
              <a:rPr lang="en-US" sz="3200" dirty="0" smtClean="0">
                <a:solidFill>
                  <a:schemeClr val="tx1"/>
                </a:solidFill>
                <a:latin typeface="Times New Roman" panose="02020603050405020304" pitchFamily="18" charset="0"/>
                <a:cs typeface="Times New Roman" panose="02020603050405020304" pitchFamily="18" charset="0"/>
              </a:rPr>
              <a:t>Most </a:t>
            </a:r>
            <a:r>
              <a:rPr lang="en-US" sz="3200" dirty="0">
                <a:solidFill>
                  <a:schemeClr val="tx1"/>
                </a:solidFill>
                <a:latin typeface="Times New Roman" panose="02020603050405020304" pitchFamily="18" charset="0"/>
                <a:cs typeface="Times New Roman" panose="02020603050405020304" pitchFamily="18" charset="0"/>
              </a:rPr>
              <a:t>nutritious and palatable </a:t>
            </a:r>
            <a:r>
              <a:rPr lang="en-US" sz="3200" dirty="0" smtClean="0">
                <a:solidFill>
                  <a:schemeClr val="tx1"/>
                </a:solidFill>
                <a:latin typeface="Times New Roman" panose="02020603050405020304" pitchFamily="18" charset="0"/>
                <a:cs typeface="Times New Roman" panose="02020603050405020304" pitchFamily="18" charset="0"/>
              </a:rPr>
              <a:t>food.</a:t>
            </a:r>
          </a:p>
          <a:p>
            <a:pPr algn="just">
              <a:lnSpc>
                <a:spcPts val="3600"/>
              </a:lnSpc>
              <a:spcBef>
                <a:spcPts val="1200"/>
              </a:spcBef>
              <a:spcAft>
                <a:spcPts val="1200"/>
              </a:spcAft>
              <a:buClr>
                <a:schemeClr val="accent1"/>
              </a:buClr>
            </a:pPr>
            <a:r>
              <a:rPr lang="en-US" sz="3200" dirty="0" smtClean="0">
                <a:solidFill>
                  <a:schemeClr val="tx1"/>
                </a:solidFill>
                <a:latin typeface="Times New Roman" panose="02020603050405020304" pitchFamily="18" charset="0"/>
                <a:cs typeface="Times New Roman" panose="02020603050405020304" pitchFamily="18" charset="0"/>
              </a:rPr>
              <a:t>Provides </a:t>
            </a:r>
            <a:r>
              <a:rPr lang="en-US" sz="3200" dirty="0">
                <a:solidFill>
                  <a:schemeClr val="tx1"/>
                </a:solidFill>
                <a:latin typeface="Times New Roman" panose="02020603050405020304" pitchFamily="18" charset="0"/>
                <a:cs typeface="Times New Roman" panose="02020603050405020304" pitchFamily="18" charset="0"/>
              </a:rPr>
              <a:t>proteins of high biological value, minerals, fatty acids and wide range of essential vitamins to the human body. </a:t>
            </a:r>
            <a:endParaRPr lang="en-US" sz="32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0698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just"/>
            <a:r>
              <a:rPr lang="en-US" sz="3600" b="1" dirty="0">
                <a:latin typeface="Times New Roman" pitchFamily="18" charset="0"/>
                <a:cs typeface="Times New Roman" pitchFamily="18" charset="0"/>
              </a:rPr>
              <a:t>Chemical Composition of Meat</a:t>
            </a:r>
            <a:endParaRPr lang="en-GB" sz="36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7821384"/>
              </p:ext>
            </p:extLst>
          </p:nvPr>
        </p:nvGraphicFramePr>
        <p:xfrm>
          <a:off x="581025" y="1962150"/>
          <a:ext cx="11260456" cy="4621530"/>
        </p:xfrm>
        <a:graphic>
          <a:graphicData uri="http://schemas.openxmlformats.org/drawingml/2006/table">
            <a:tbl>
              <a:tblPr firstRow="1" bandRow="1">
                <a:tableStyleId>{5C22544A-7EE6-4342-B048-85BDC9FD1C3A}</a:tableStyleId>
              </a:tblPr>
              <a:tblGrid>
                <a:gridCol w="2815114"/>
                <a:gridCol w="2815114"/>
                <a:gridCol w="2815114"/>
                <a:gridCol w="2815114"/>
              </a:tblGrid>
              <a:tr h="770255">
                <a:tc>
                  <a:txBody>
                    <a:bodyPr/>
                    <a:lstStyle/>
                    <a:p>
                      <a:pPr algn="ctr"/>
                      <a:endParaRPr lang="en-US" sz="2800" b="0" u="none" dirty="0">
                        <a:effectLst/>
                        <a:latin typeface="Times New Roman" pitchFamily="18" charset="0"/>
                        <a:cs typeface="Times New Roman" pitchFamily="18" charset="0"/>
                      </a:endParaRP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dirty="0" smtClean="0">
                          <a:ln>
                            <a:noFill/>
                          </a:ln>
                          <a:solidFill>
                            <a:schemeClr val="bg1"/>
                          </a:solidFill>
                          <a:effectLst/>
                          <a:latin typeface="Times New Roman" pitchFamily="18" charset="0"/>
                          <a:cs typeface="Times New Roman" pitchFamily="18" charset="0"/>
                        </a:rPr>
                        <a:t>Beef</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dirty="0" smtClean="0">
                          <a:ln>
                            <a:noFill/>
                          </a:ln>
                          <a:solidFill>
                            <a:schemeClr val="bg1"/>
                          </a:solidFill>
                          <a:effectLst/>
                          <a:latin typeface="Times New Roman" pitchFamily="18" charset="0"/>
                          <a:cs typeface="Times New Roman" pitchFamily="18" charset="0"/>
                        </a:rPr>
                        <a:t>Mutton</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dirty="0" smtClean="0">
                          <a:ln>
                            <a:noFill/>
                          </a:ln>
                          <a:solidFill>
                            <a:schemeClr val="bg1"/>
                          </a:solidFill>
                          <a:effectLst/>
                          <a:latin typeface="Times New Roman" pitchFamily="18" charset="0"/>
                          <a:cs typeface="Times New Roman" pitchFamily="18" charset="0"/>
                        </a:rPr>
                        <a:t>Poultry</a:t>
                      </a:r>
                    </a:p>
                  </a:txBody>
                  <a:tcPr anchor="ctr" horzOverflow="overflow"/>
                </a:tc>
              </a:tr>
              <a:tr h="77025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mj-lt"/>
                          <a:cs typeface="Times New Roman" pitchFamily="18" charset="0"/>
                        </a:rPr>
                        <a:t>Water (%)</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mj-lt"/>
                          <a:cs typeface="Times New Roman" pitchFamily="18" charset="0"/>
                        </a:rPr>
                        <a:t>60.0</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mj-lt"/>
                          <a:cs typeface="Times New Roman" pitchFamily="18" charset="0"/>
                        </a:rPr>
                        <a:t>55.8</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mj-lt"/>
                          <a:cs typeface="Times New Roman" pitchFamily="18" charset="0"/>
                        </a:rPr>
                        <a:t>71.2</a:t>
                      </a:r>
                    </a:p>
                  </a:txBody>
                  <a:tcPr anchor="ctr" horzOverflow="overflow"/>
                </a:tc>
              </a:tr>
              <a:tr h="77025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mj-lt"/>
                          <a:cs typeface="Times New Roman" pitchFamily="18" charset="0"/>
                        </a:rPr>
                        <a:t>Protein (%)</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mj-lt"/>
                          <a:cs typeface="Times New Roman" pitchFamily="18" charset="0"/>
                        </a:rPr>
                        <a:t>17.5</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mj-lt"/>
                          <a:cs typeface="Times New Roman" pitchFamily="18" charset="0"/>
                        </a:rPr>
                        <a:t>15.7</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rgbClr val="FF0000"/>
                          </a:solidFill>
                          <a:effectLst/>
                          <a:latin typeface="+mj-lt"/>
                          <a:cs typeface="Times New Roman" pitchFamily="18" charset="0"/>
                        </a:rPr>
                        <a:t>20.2</a:t>
                      </a:r>
                    </a:p>
                  </a:txBody>
                  <a:tcPr anchor="ctr" horzOverflow="overflow"/>
                </a:tc>
              </a:tr>
              <a:tr h="77025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mj-lt"/>
                          <a:cs typeface="Times New Roman" pitchFamily="18" charset="0"/>
                        </a:rPr>
                        <a:t>Fat (%)</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mj-lt"/>
                          <a:cs typeface="Times New Roman" pitchFamily="18" charset="0"/>
                        </a:rPr>
                        <a:t>22.2</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rgbClr val="FF0000"/>
                          </a:solidFill>
                          <a:effectLst/>
                          <a:latin typeface="+mj-lt"/>
                          <a:cs typeface="Times New Roman" pitchFamily="18" charset="0"/>
                        </a:rPr>
                        <a:t>27.7</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mj-lt"/>
                          <a:cs typeface="Times New Roman" pitchFamily="18" charset="0"/>
                        </a:rPr>
                        <a:t>7.2</a:t>
                      </a:r>
                    </a:p>
                  </a:txBody>
                  <a:tcPr anchor="ctr" horzOverflow="overflow"/>
                </a:tc>
              </a:tr>
              <a:tr h="77025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mj-lt"/>
                          <a:cs typeface="Times New Roman" pitchFamily="18" charset="0"/>
                        </a:rPr>
                        <a:t>Calories</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mj-lt"/>
                          <a:cs typeface="Times New Roman" pitchFamily="18" charset="0"/>
                        </a:rPr>
                        <a:t>273</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mj-lt"/>
                          <a:cs typeface="Times New Roman" pitchFamily="18" charset="0"/>
                        </a:rPr>
                        <a:t>317</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mj-lt"/>
                          <a:cs typeface="Times New Roman" pitchFamily="18" charset="0"/>
                        </a:rPr>
                        <a:t>151</a:t>
                      </a:r>
                    </a:p>
                  </a:txBody>
                  <a:tcPr anchor="ctr" horzOverflow="overflow"/>
                </a:tc>
              </a:tr>
              <a:tr h="77025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mj-lt"/>
                          <a:cs typeface="Times New Roman" pitchFamily="18" charset="0"/>
                        </a:rPr>
                        <a:t>Iron (mg/100g)</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1" u="none" strike="noStrike" cap="none" normalizeH="0" baseline="0" dirty="0" smtClean="0">
                          <a:ln>
                            <a:noFill/>
                          </a:ln>
                          <a:solidFill>
                            <a:srgbClr val="FF0000"/>
                          </a:solidFill>
                          <a:effectLst/>
                          <a:latin typeface="+mj-lt"/>
                          <a:cs typeface="Times New Roman" pitchFamily="18" charset="0"/>
                        </a:rPr>
                        <a:t>2.6</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mj-lt"/>
                          <a:cs typeface="Times New Roman" pitchFamily="18" charset="0"/>
                        </a:rPr>
                        <a:t>2.4</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mj-lt"/>
                          <a:cs typeface="Times New Roman" pitchFamily="18" charset="0"/>
                        </a:rPr>
                        <a:t>1.5</a:t>
                      </a:r>
                    </a:p>
                  </a:txBody>
                  <a:tcPr anchor="ctr" horzOverflow="overflow"/>
                </a:tc>
              </a:tr>
            </a:tbl>
          </a:graphicData>
        </a:graphic>
      </p:graphicFrame>
    </p:spTree>
    <p:extLst>
      <p:ext uri="{BB962C8B-B14F-4D97-AF65-F5344CB8AC3E}">
        <p14:creationId xmlns:p14="http://schemas.microsoft.com/office/powerpoint/2010/main" val="657982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b="1" dirty="0">
                <a:latin typeface="Times New Roman" pitchFamily="18" charset="0"/>
                <a:cs typeface="Times New Roman" pitchFamily="18" charset="0"/>
              </a:rPr>
              <a:t>Prevailing Issues in Meat Sector</a:t>
            </a:r>
            <a:endParaRPr lang="en-GB"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81192" y="1962117"/>
            <a:ext cx="11290768" cy="4621563"/>
          </a:xfrm>
        </p:spPr>
        <p:txBody>
          <a:bodyPr anchor="t">
            <a:noAutofit/>
          </a:bodyPr>
          <a:lstStyle/>
          <a:p>
            <a:pPr>
              <a:lnSpc>
                <a:spcPct val="150000"/>
              </a:lnSpc>
              <a:spcBef>
                <a:spcPts val="600"/>
              </a:spcBef>
              <a:buClr>
                <a:schemeClr val="accent1"/>
              </a:buClr>
              <a:buSzPct val="100000"/>
              <a:buFont typeface="Wingdings" pitchFamily="2" charset="2"/>
              <a:buChar char="§"/>
              <a:defRPr/>
            </a:pPr>
            <a:r>
              <a:rPr lang="en-US" sz="3200" dirty="0" smtClean="0">
                <a:solidFill>
                  <a:schemeClr val="tx1"/>
                </a:solidFill>
                <a:latin typeface="Times New Roman" pitchFamily="18" charset="0"/>
                <a:cs typeface="Times New Roman" pitchFamily="18" charset="0"/>
              </a:rPr>
              <a:t>Unhygienic processing.</a:t>
            </a:r>
          </a:p>
          <a:p>
            <a:pPr>
              <a:lnSpc>
                <a:spcPct val="150000"/>
              </a:lnSpc>
              <a:spcBef>
                <a:spcPts val="600"/>
              </a:spcBef>
              <a:buClr>
                <a:schemeClr val="accent1"/>
              </a:buClr>
              <a:buSzPct val="100000"/>
              <a:buFont typeface="Wingdings" pitchFamily="2" charset="2"/>
              <a:buChar char="§"/>
              <a:defRPr/>
            </a:pPr>
            <a:r>
              <a:rPr lang="en-US" sz="3200" dirty="0" smtClean="0">
                <a:solidFill>
                  <a:schemeClr val="tx1"/>
                </a:solidFill>
                <a:latin typeface="Times New Roman" pitchFamily="18" charset="0"/>
                <a:cs typeface="Times New Roman" pitchFamily="18" charset="0"/>
              </a:rPr>
              <a:t>Health and environmental hazards.</a:t>
            </a:r>
          </a:p>
          <a:p>
            <a:pPr>
              <a:lnSpc>
                <a:spcPct val="150000"/>
              </a:lnSpc>
              <a:spcBef>
                <a:spcPts val="600"/>
              </a:spcBef>
              <a:buClr>
                <a:schemeClr val="accent1"/>
              </a:buClr>
              <a:buSzPct val="100000"/>
              <a:buFont typeface="Wingdings" pitchFamily="2" charset="2"/>
              <a:buChar char="§"/>
              <a:defRPr/>
            </a:pPr>
            <a:r>
              <a:rPr lang="en-US" sz="3200" dirty="0" smtClean="0">
                <a:solidFill>
                  <a:schemeClr val="tx1"/>
                </a:solidFill>
                <a:latin typeface="Times New Roman" pitchFamily="18" charset="0"/>
                <a:cs typeface="Times New Roman" pitchFamily="18" charset="0"/>
              </a:rPr>
              <a:t>There is no value addition of meat products.</a:t>
            </a:r>
          </a:p>
          <a:p>
            <a:pPr>
              <a:lnSpc>
                <a:spcPct val="150000"/>
              </a:lnSpc>
              <a:spcBef>
                <a:spcPts val="600"/>
              </a:spcBef>
              <a:buClr>
                <a:schemeClr val="accent1"/>
              </a:buClr>
              <a:buSzPct val="100000"/>
              <a:buFont typeface="Wingdings" pitchFamily="2" charset="2"/>
              <a:buChar char="§"/>
              <a:defRPr/>
            </a:pPr>
            <a:r>
              <a:rPr lang="en-US" sz="3200" dirty="0" smtClean="0">
                <a:solidFill>
                  <a:schemeClr val="tx1"/>
                </a:solidFill>
                <a:latin typeface="Times New Roman" pitchFamily="18" charset="0"/>
                <a:cs typeface="Times New Roman" pitchFamily="18" charset="0"/>
              </a:rPr>
              <a:t>Wastage of valuable byproducts.</a:t>
            </a:r>
          </a:p>
          <a:p>
            <a:pPr>
              <a:lnSpc>
                <a:spcPct val="150000"/>
              </a:lnSpc>
              <a:spcBef>
                <a:spcPts val="600"/>
              </a:spcBef>
              <a:buClr>
                <a:schemeClr val="accent1"/>
              </a:buClr>
              <a:buSzPct val="100000"/>
              <a:buFont typeface="Wingdings" pitchFamily="2" charset="2"/>
              <a:buChar char="§"/>
              <a:defRPr/>
            </a:pPr>
            <a:r>
              <a:rPr lang="en-US" sz="3200" dirty="0" smtClean="0">
                <a:solidFill>
                  <a:schemeClr val="tx1"/>
                </a:solidFill>
                <a:latin typeface="Times New Roman" pitchFamily="18" charset="0"/>
                <a:cs typeface="Times New Roman" pitchFamily="18" charset="0"/>
              </a:rPr>
              <a:t>No concept of quality meat production.</a:t>
            </a:r>
            <a:endParaRPr lang="en-US"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657982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GB" sz="3600" b="1" dirty="0" smtClean="0">
                <a:latin typeface="Times New Roman" panose="02020603050405020304" pitchFamily="18" charset="0"/>
                <a:cs typeface="Times New Roman" panose="02020603050405020304" pitchFamily="18" charset="0"/>
              </a:rPr>
              <a:t>Cont..</a:t>
            </a:r>
            <a:endParaRPr lang="en-GB"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81192" y="1962117"/>
            <a:ext cx="11290768" cy="4621563"/>
          </a:xfrm>
        </p:spPr>
        <p:txBody>
          <a:bodyPr anchor="t">
            <a:noAutofit/>
          </a:bodyPr>
          <a:lstStyle/>
          <a:p>
            <a:pPr>
              <a:lnSpc>
                <a:spcPct val="200000"/>
              </a:lnSpc>
              <a:spcBef>
                <a:spcPts val="600"/>
              </a:spcBef>
              <a:buClr>
                <a:schemeClr val="accent1"/>
              </a:buClr>
              <a:buFont typeface="Wingdings" pitchFamily="2" charset="2"/>
              <a:buChar char="§"/>
              <a:defRPr/>
            </a:pPr>
            <a:r>
              <a:rPr lang="en-US" sz="3200" dirty="0" smtClean="0">
                <a:solidFill>
                  <a:schemeClr val="tx1"/>
                </a:solidFill>
                <a:latin typeface="Times New Roman" panose="02020603050405020304" pitchFamily="18" charset="0"/>
                <a:cs typeface="Times New Roman" panose="02020603050405020304" pitchFamily="18" charset="0"/>
              </a:rPr>
              <a:t>Animals </a:t>
            </a:r>
            <a:r>
              <a:rPr lang="en-US" sz="3200" dirty="0">
                <a:solidFill>
                  <a:schemeClr val="tx1"/>
                </a:solidFill>
                <a:latin typeface="Times New Roman" panose="02020603050405020304" pitchFamily="18" charset="0"/>
                <a:cs typeface="Times New Roman" panose="02020603050405020304" pitchFamily="18" charset="0"/>
              </a:rPr>
              <a:t>are slaughtered in slaughterhouse without the supervision of veterinarian</a:t>
            </a:r>
          </a:p>
          <a:p>
            <a:pPr>
              <a:lnSpc>
                <a:spcPct val="200000"/>
              </a:lnSpc>
              <a:spcBef>
                <a:spcPts val="600"/>
              </a:spcBef>
              <a:buClr>
                <a:schemeClr val="accent1"/>
              </a:buClr>
              <a:buFont typeface="Wingdings" pitchFamily="2" charset="2"/>
              <a:buChar char="§"/>
              <a:defRPr/>
            </a:pPr>
            <a:r>
              <a:rPr lang="en-US" sz="3200" dirty="0">
                <a:solidFill>
                  <a:schemeClr val="tx1"/>
                </a:solidFill>
                <a:latin typeface="Times New Roman" panose="02020603050405020304" pitchFamily="18" charset="0"/>
                <a:cs typeface="Times New Roman" panose="02020603050405020304" pitchFamily="18" charset="0"/>
              </a:rPr>
              <a:t>No modern meat technology system</a:t>
            </a:r>
          </a:p>
          <a:p>
            <a:pPr>
              <a:lnSpc>
                <a:spcPct val="200000"/>
              </a:lnSpc>
              <a:spcBef>
                <a:spcPts val="600"/>
              </a:spcBef>
              <a:buClr>
                <a:schemeClr val="accent1"/>
              </a:buClr>
              <a:buFont typeface="Wingdings" pitchFamily="2" charset="2"/>
              <a:buChar char="§"/>
              <a:defRPr/>
            </a:pPr>
            <a:r>
              <a:rPr lang="en-US" sz="3200" dirty="0">
                <a:solidFill>
                  <a:schemeClr val="tx1"/>
                </a:solidFill>
                <a:latin typeface="Times New Roman" panose="02020603050405020304" pitchFamily="18" charset="0"/>
                <a:cs typeface="Times New Roman" panose="02020603050405020304" pitchFamily="18" charset="0"/>
              </a:rPr>
              <a:t>No organized marketing </a:t>
            </a:r>
            <a:r>
              <a:rPr lang="en-US" sz="3200" dirty="0" smtClean="0">
                <a:solidFill>
                  <a:schemeClr val="tx1"/>
                </a:solidFill>
                <a:latin typeface="Times New Roman" panose="02020603050405020304" pitchFamily="18" charset="0"/>
                <a:cs typeface="Times New Roman" panose="02020603050405020304" pitchFamily="18" charset="0"/>
              </a:rPr>
              <a:t>system</a:t>
            </a: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1852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sz="3600" dirty="0">
                <a:latin typeface="Times New Roman" pitchFamily="18" charset="0"/>
                <a:cs typeface="Times New Roman" pitchFamily="18" charset="0"/>
              </a:rPr>
              <a:t>How you </a:t>
            </a:r>
            <a:r>
              <a:rPr lang="en-US" sz="3600" dirty="0" smtClean="0">
                <a:latin typeface="Times New Roman" pitchFamily="18" charset="0"/>
                <a:cs typeface="Times New Roman" pitchFamily="18" charset="0"/>
              </a:rPr>
              <a:t>can </a:t>
            </a:r>
            <a:r>
              <a:rPr lang="en-US" sz="3600" dirty="0">
                <a:latin typeface="Times New Roman" pitchFamily="18" charset="0"/>
                <a:cs typeface="Times New Roman" pitchFamily="18" charset="0"/>
              </a:rPr>
              <a:t>solve the prevailing issues of meat </a:t>
            </a:r>
            <a:r>
              <a:rPr lang="en-US" sz="3600" dirty="0" smtClean="0">
                <a:latin typeface="Times New Roman" pitchFamily="18" charset="0"/>
                <a:cs typeface="Times New Roman" pitchFamily="18" charset="0"/>
              </a:rPr>
              <a:t>sector??</a:t>
            </a:r>
            <a:endParaRPr lang="en-GB"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81192" y="1962117"/>
            <a:ext cx="11290768" cy="4621563"/>
          </a:xfrm>
        </p:spPr>
        <p:txBody>
          <a:bodyPr anchor="t">
            <a:noAutofit/>
          </a:bodyPr>
          <a:lstStyle/>
          <a:p>
            <a:pPr algn="just">
              <a:lnSpc>
                <a:spcPct val="150000"/>
              </a:lnSpc>
              <a:buClr>
                <a:schemeClr val="accent1"/>
              </a:buClr>
            </a:pPr>
            <a:r>
              <a:rPr lang="en-US" sz="3200" dirty="0">
                <a:solidFill>
                  <a:schemeClr val="tx1"/>
                </a:solidFill>
                <a:latin typeface="Times New Roman" panose="02020603050405020304" pitchFamily="18" charset="0"/>
                <a:cs typeface="Times New Roman" panose="02020603050405020304" pitchFamily="18" charset="0"/>
              </a:rPr>
              <a:t>Hygiene </a:t>
            </a:r>
          </a:p>
          <a:p>
            <a:pPr algn="just">
              <a:lnSpc>
                <a:spcPct val="150000"/>
              </a:lnSpc>
              <a:buClr>
                <a:schemeClr val="accent1"/>
              </a:buClr>
            </a:pPr>
            <a:r>
              <a:rPr lang="en-US" sz="3200" dirty="0">
                <a:solidFill>
                  <a:schemeClr val="tx1"/>
                </a:solidFill>
                <a:latin typeface="Times New Roman" panose="02020603050405020304" pitchFamily="18" charset="0"/>
                <a:cs typeface="Times New Roman" panose="02020603050405020304" pitchFamily="18" charset="0"/>
              </a:rPr>
              <a:t>Modern meat technology </a:t>
            </a:r>
          </a:p>
          <a:p>
            <a:pPr algn="just">
              <a:lnSpc>
                <a:spcPct val="150000"/>
              </a:lnSpc>
              <a:buClr>
                <a:schemeClr val="accent1"/>
              </a:buClr>
            </a:pPr>
            <a:r>
              <a:rPr lang="en-US" sz="3200" dirty="0">
                <a:solidFill>
                  <a:schemeClr val="tx1"/>
                </a:solidFill>
                <a:latin typeface="Times New Roman" panose="02020603050405020304" pitchFamily="18" charset="0"/>
                <a:cs typeface="Times New Roman" panose="02020603050405020304" pitchFamily="18" charset="0"/>
              </a:rPr>
              <a:t>Marketing </a:t>
            </a:r>
            <a:endParaRPr lang="en-US" sz="3200" dirty="0" smtClean="0">
              <a:solidFill>
                <a:schemeClr val="tx1"/>
              </a:solidFill>
              <a:latin typeface="Times New Roman" panose="02020603050405020304" pitchFamily="18" charset="0"/>
              <a:cs typeface="Times New Roman" panose="02020603050405020304" pitchFamily="18" charset="0"/>
            </a:endParaRPr>
          </a:p>
          <a:p>
            <a:pPr marL="0" indent="0" algn="ctr">
              <a:lnSpc>
                <a:spcPts val="3400"/>
              </a:lnSpc>
              <a:buNone/>
            </a:pPr>
            <a:endParaRPr lang="en-US" sz="3600" b="1" dirty="0" smtClean="0">
              <a:solidFill>
                <a:srgbClr val="FF0000"/>
              </a:solidFill>
              <a:latin typeface="Segoe Print" pitchFamily="2" charset="0"/>
            </a:endParaRPr>
          </a:p>
          <a:p>
            <a:pPr marL="0" indent="0" algn="just">
              <a:lnSpc>
                <a:spcPts val="3400"/>
              </a:lnSpc>
              <a:buNone/>
            </a:pPr>
            <a:endParaRPr lang="en-GB"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7982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b="1" dirty="0">
                <a:latin typeface="Times New Roman" panose="02020603050405020304" pitchFamily="18" charset="0"/>
                <a:cs typeface="Times New Roman" panose="02020603050405020304" pitchFamily="18" charset="0"/>
              </a:rPr>
              <a:t>Ante-mortem</a:t>
            </a:r>
            <a:r>
              <a:rPr lang="en-US" sz="3200" b="1" dirty="0"/>
              <a:t> </a:t>
            </a:r>
            <a:endParaRPr lang="en-GB"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81192" y="1962117"/>
            <a:ext cx="11290768" cy="4895883"/>
          </a:xfrm>
        </p:spPr>
        <p:txBody>
          <a:bodyPr anchor="t">
            <a:noAutofit/>
          </a:bodyPr>
          <a:lstStyle/>
          <a:p>
            <a:pPr>
              <a:lnSpc>
                <a:spcPct val="150000"/>
              </a:lnSpc>
            </a:pPr>
            <a:r>
              <a:rPr lang="en-US" sz="3200" b="1" dirty="0">
                <a:solidFill>
                  <a:schemeClr val="tx1"/>
                </a:solidFill>
                <a:latin typeface="Times New Roman" panose="02020603050405020304" pitchFamily="18" charset="0"/>
                <a:cs typeface="Times New Roman" panose="02020603050405020304" pitchFamily="18" charset="0"/>
              </a:rPr>
              <a:t>Ante</a:t>
            </a:r>
            <a:r>
              <a:rPr lang="en-US" sz="3200" dirty="0">
                <a:solidFill>
                  <a:schemeClr val="tx1"/>
                </a:solidFill>
                <a:latin typeface="Times New Roman" panose="02020603050405020304" pitchFamily="18" charset="0"/>
                <a:cs typeface="Times New Roman" panose="02020603050405020304" pitchFamily="18" charset="0"/>
              </a:rPr>
              <a:t> ( before</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b="1" dirty="0">
                <a:solidFill>
                  <a:schemeClr val="tx1"/>
                </a:solidFill>
                <a:latin typeface="Times New Roman" panose="02020603050405020304" pitchFamily="18" charset="0"/>
                <a:cs typeface="Times New Roman" panose="02020603050405020304" pitchFamily="18" charset="0"/>
              </a:rPr>
              <a:t>Mortem</a:t>
            </a:r>
            <a:r>
              <a:rPr lang="en-US" sz="3200" dirty="0">
                <a:solidFill>
                  <a:schemeClr val="tx1"/>
                </a:solidFill>
                <a:latin typeface="Times New Roman" panose="02020603050405020304" pitchFamily="18" charset="0"/>
                <a:cs typeface="Times New Roman" panose="02020603050405020304" pitchFamily="18" charset="0"/>
              </a:rPr>
              <a:t> (death or slaughtering) </a:t>
            </a:r>
          </a:p>
          <a:p>
            <a:pPr>
              <a:lnSpc>
                <a:spcPct val="150000"/>
              </a:lnSpc>
            </a:pPr>
            <a:r>
              <a:rPr lang="en-US" sz="3200" dirty="0">
                <a:solidFill>
                  <a:schemeClr val="tx1"/>
                </a:solidFill>
                <a:latin typeface="Times New Roman" panose="02020603050405020304" pitchFamily="18" charset="0"/>
                <a:cs typeface="Times New Roman" panose="02020603050405020304" pitchFamily="18" charset="0"/>
              </a:rPr>
              <a:t>It is professional examination of those animals waiting for </a:t>
            </a:r>
            <a:r>
              <a:rPr lang="en-US" sz="3200" dirty="0" smtClean="0">
                <a:solidFill>
                  <a:schemeClr val="tx1"/>
                </a:solidFill>
                <a:latin typeface="Times New Roman" panose="02020603050405020304" pitchFamily="18" charset="0"/>
                <a:cs typeface="Times New Roman" panose="02020603050405020304" pitchFamily="18" charset="0"/>
              </a:rPr>
              <a:t>slaughtering </a:t>
            </a:r>
            <a:r>
              <a:rPr lang="en-US" sz="3200" b="1" dirty="0" smtClean="0">
                <a:solidFill>
                  <a:schemeClr val="tx1"/>
                </a:solidFill>
                <a:latin typeface="Times New Roman" panose="02020603050405020304" pitchFamily="18" charset="0"/>
                <a:cs typeface="Times New Roman" panose="02020603050405020304" pitchFamily="18" charset="0"/>
              </a:rPr>
              <a:t>OR </a:t>
            </a:r>
            <a:endParaRPr lang="en-US" sz="32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3200" dirty="0">
                <a:solidFill>
                  <a:schemeClr val="tx1"/>
                </a:solidFill>
                <a:latin typeface="Times New Roman" panose="02020603050405020304" pitchFamily="18" charset="0"/>
                <a:cs typeface="Times New Roman" panose="02020603050405020304" pitchFamily="18" charset="0"/>
              </a:rPr>
              <a:t>It is gross and clinical examination of live food animals before slaughtering </a:t>
            </a:r>
            <a:endParaRPr lang="en-GB"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16159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just"/>
            <a:r>
              <a:rPr lang="en-US" sz="3600" b="1" dirty="0">
                <a:latin typeface="Times New Roman" panose="02020603050405020304" pitchFamily="18" charset="0"/>
                <a:cs typeface="Times New Roman" panose="02020603050405020304" pitchFamily="18" charset="0"/>
              </a:rPr>
              <a:t>Objectives of Ante-mortem examination </a:t>
            </a:r>
            <a:endParaRPr lang="en-GB"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34851" y="1962117"/>
            <a:ext cx="11537109" cy="4786413"/>
          </a:xfrm>
        </p:spPr>
        <p:txBody>
          <a:bodyPr anchor="t">
            <a:noAutofit/>
          </a:bodyPr>
          <a:lstStyle/>
          <a:p>
            <a:pPr algn="just">
              <a:lnSpc>
                <a:spcPct val="150000"/>
              </a:lnSpc>
            </a:pPr>
            <a:r>
              <a:rPr lang="en-US" sz="3000" dirty="0">
                <a:solidFill>
                  <a:schemeClr val="tx1"/>
                </a:solidFill>
                <a:latin typeface="Times New Roman" panose="02020603050405020304" pitchFamily="18" charset="0"/>
                <a:cs typeface="Times New Roman" panose="02020603050405020304" pitchFamily="18" charset="0"/>
              </a:rPr>
              <a:t>To screen all animals destined to slaughter (either Halal or haram </a:t>
            </a:r>
            <a:r>
              <a:rPr lang="en-US" sz="3000" dirty="0" smtClean="0">
                <a:solidFill>
                  <a:schemeClr val="tx1"/>
                </a:solidFill>
                <a:latin typeface="Times New Roman" panose="02020603050405020304" pitchFamily="18" charset="0"/>
                <a:cs typeface="Times New Roman" panose="02020603050405020304" pitchFamily="18" charset="0"/>
              </a:rPr>
              <a:t>etc.). </a:t>
            </a:r>
            <a:endParaRPr lang="en-US" sz="300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3000" dirty="0" smtClean="0">
                <a:solidFill>
                  <a:schemeClr val="tx1"/>
                </a:solidFill>
                <a:latin typeface="Times New Roman" panose="02020603050405020304" pitchFamily="18" charset="0"/>
                <a:cs typeface="Times New Roman" panose="02020603050405020304" pitchFamily="18" charset="0"/>
              </a:rPr>
              <a:t>To </a:t>
            </a:r>
            <a:r>
              <a:rPr lang="en-US" sz="3000" dirty="0">
                <a:solidFill>
                  <a:schemeClr val="tx1"/>
                </a:solidFill>
                <a:latin typeface="Times New Roman" panose="02020603050405020304" pitchFamily="18" charset="0"/>
                <a:cs typeface="Times New Roman" panose="02020603050405020304" pitchFamily="18" charset="0"/>
              </a:rPr>
              <a:t>ensure that animals are properly rested &amp; offered feed and water. </a:t>
            </a:r>
          </a:p>
          <a:p>
            <a:pPr algn="just">
              <a:lnSpc>
                <a:spcPct val="150000"/>
              </a:lnSpc>
            </a:pPr>
            <a:r>
              <a:rPr lang="en-US" sz="3000" dirty="0" smtClean="0">
                <a:solidFill>
                  <a:schemeClr val="tx1"/>
                </a:solidFill>
                <a:latin typeface="Times New Roman" panose="02020603050405020304" pitchFamily="18" charset="0"/>
                <a:cs typeface="Times New Roman" panose="02020603050405020304" pitchFamily="18" charset="0"/>
              </a:rPr>
              <a:t>To </a:t>
            </a:r>
            <a:r>
              <a:rPr lang="en-US" sz="3000" dirty="0">
                <a:solidFill>
                  <a:schemeClr val="tx1"/>
                </a:solidFill>
                <a:latin typeface="Times New Roman" panose="02020603050405020304" pitchFamily="18" charset="0"/>
                <a:cs typeface="Times New Roman" panose="02020603050405020304" pitchFamily="18" charset="0"/>
              </a:rPr>
              <a:t>reduce contamination on the killing floor by separating the dirty animals and condemning the diseased animals if required by regulation. </a:t>
            </a:r>
          </a:p>
          <a:p>
            <a:pPr algn="just">
              <a:lnSpc>
                <a:spcPct val="150000"/>
              </a:lnSpc>
            </a:pPr>
            <a:r>
              <a:rPr lang="en-US" sz="3000" dirty="0" smtClean="0">
                <a:solidFill>
                  <a:schemeClr val="tx1"/>
                </a:solidFill>
                <a:latin typeface="Times New Roman" panose="02020603050405020304" pitchFamily="18" charset="0"/>
                <a:cs typeface="Times New Roman" panose="02020603050405020304" pitchFamily="18" charset="0"/>
              </a:rPr>
              <a:t>To </a:t>
            </a:r>
            <a:r>
              <a:rPr lang="en-US" sz="3000" dirty="0">
                <a:solidFill>
                  <a:schemeClr val="tx1"/>
                </a:solidFill>
                <a:latin typeface="Times New Roman" panose="02020603050405020304" pitchFamily="18" charset="0"/>
                <a:cs typeface="Times New Roman" panose="02020603050405020304" pitchFamily="18" charset="0"/>
              </a:rPr>
              <a:t>ensure that injured animals or those with pain and suffering receive emergency slaughter and that animals are treated humanely. </a:t>
            </a:r>
          </a:p>
          <a:p>
            <a:pPr marL="0" indent="0" algn="just">
              <a:lnSpc>
                <a:spcPct val="150000"/>
              </a:lnSpc>
              <a:buNone/>
            </a:pPr>
            <a:endParaRPr lang="en-GB" sz="3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25943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GB" sz="3200" b="1" dirty="0" smtClean="0">
                <a:latin typeface="Times New Roman" panose="02020603050405020304" pitchFamily="18" charset="0"/>
                <a:cs typeface="Times New Roman" panose="02020603050405020304" pitchFamily="18" charset="0"/>
              </a:rPr>
              <a:t>Cont</a:t>
            </a:r>
            <a:r>
              <a:rPr lang="en-GB" sz="3200" dirty="0" smtClean="0">
                <a:latin typeface="Times New Roman" panose="02020603050405020304" pitchFamily="18" charset="0"/>
                <a:cs typeface="Times New Roman" panose="02020603050405020304" pitchFamily="18" charset="0"/>
              </a:rPr>
              <a:t>..</a:t>
            </a:r>
            <a:endParaRPr lang="en-GB"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962116"/>
            <a:ext cx="11445240" cy="4786413"/>
          </a:xfrm>
        </p:spPr>
        <p:txBody>
          <a:bodyPr anchor="t">
            <a:noAutofit/>
          </a:bodyPr>
          <a:lstStyle/>
          <a:p>
            <a:pPr algn="just">
              <a:lnSpc>
                <a:spcPct val="150000"/>
              </a:lnSpc>
              <a:buClr>
                <a:schemeClr val="accent1"/>
              </a:buClr>
              <a:buFont typeface="Wingdings" pitchFamily="2" charset="2"/>
              <a:buChar char="§"/>
            </a:pPr>
            <a:r>
              <a:rPr lang="en-US" sz="3200" dirty="0">
                <a:solidFill>
                  <a:schemeClr val="tx1"/>
                </a:solidFill>
                <a:latin typeface="Times New Roman" panose="02020603050405020304" pitchFamily="18" charset="0"/>
                <a:cs typeface="Times New Roman" panose="02020603050405020304" pitchFamily="18" charset="0"/>
              </a:rPr>
              <a:t>To identify reportable animal diseases to prevent killing </a:t>
            </a:r>
            <a:r>
              <a:rPr lang="en-US" sz="3200" dirty="0" smtClean="0">
                <a:solidFill>
                  <a:schemeClr val="tx1"/>
                </a:solidFill>
                <a:latin typeface="Times New Roman" panose="02020603050405020304" pitchFamily="18" charset="0"/>
                <a:cs typeface="Times New Roman" panose="02020603050405020304" pitchFamily="18" charset="0"/>
              </a:rPr>
              <a:t>floor contamination</a:t>
            </a:r>
            <a:r>
              <a:rPr lang="en-US" sz="3200" dirty="0">
                <a:solidFill>
                  <a:schemeClr val="tx1"/>
                </a:solidFill>
                <a:latin typeface="Times New Roman" panose="02020603050405020304" pitchFamily="18" charset="0"/>
                <a:cs typeface="Times New Roman" panose="02020603050405020304" pitchFamily="18" charset="0"/>
              </a:rPr>
              <a:t>. </a:t>
            </a:r>
          </a:p>
          <a:p>
            <a:pPr algn="just">
              <a:lnSpc>
                <a:spcPct val="150000"/>
              </a:lnSpc>
              <a:buClr>
                <a:schemeClr val="accent1"/>
              </a:buClr>
              <a:buFont typeface="Wingdings" pitchFamily="2" charset="2"/>
              <a:buChar char="§"/>
            </a:pPr>
            <a:r>
              <a:rPr lang="en-US" sz="3200" dirty="0">
                <a:solidFill>
                  <a:schemeClr val="tx1"/>
                </a:solidFill>
                <a:latin typeface="Times New Roman" panose="02020603050405020304" pitchFamily="18" charset="0"/>
                <a:cs typeface="Times New Roman" panose="02020603050405020304" pitchFamily="18" charset="0"/>
              </a:rPr>
              <a:t>To identify sick animals and those treated with antibiotics, chemotherapeutic agents, insecticides and pesticides. </a:t>
            </a:r>
          </a:p>
          <a:p>
            <a:pPr algn="just">
              <a:lnSpc>
                <a:spcPct val="150000"/>
              </a:lnSpc>
              <a:buClr>
                <a:schemeClr val="accent1"/>
              </a:buClr>
              <a:buFont typeface="Wingdings" pitchFamily="2" charset="2"/>
              <a:buChar char="§"/>
            </a:pPr>
            <a:r>
              <a:rPr lang="en-US" sz="3200" dirty="0">
                <a:solidFill>
                  <a:schemeClr val="tx1"/>
                </a:solidFill>
                <a:latin typeface="Times New Roman" panose="02020603050405020304" pitchFamily="18" charset="0"/>
                <a:cs typeface="Times New Roman" panose="02020603050405020304" pitchFamily="18" charset="0"/>
              </a:rPr>
              <a:t>To require and ensure the cleaning and disinfection of trucks used to transport livestock. </a:t>
            </a:r>
          </a:p>
          <a:p>
            <a:pPr algn="just">
              <a:lnSpc>
                <a:spcPct val="150000"/>
              </a:lnSpc>
              <a:buClr>
                <a:schemeClr val="accent1"/>
              </a:buClr>
              <a:buFont typeface="Wingdings" pitchFamily="2" charset="2"/>
              <a:buChar char="§"/>
            </a:pPr>
            <a:r>
              <a:rPr lang="en-US" sz="3200" dirty="0">
                <a:solidFill>
                  <a:schemeClr val="tx1"/>
                </a:solidFill>
                <a:latin typeface="Times New Roman" panose="02020603050405020304" pitchFamily="18" charset="0"/>
                <a:cs typeface="Times New Roman" panose="02020603050405020304" pitchFamily="18" charset="0"/>
              </a:rPr>
              <a:t>To make sure that only healthy non pregnant animals should be slaughtered. </a:t>
            </a:r>
          </a:p>
        </p:txBody>
      </p:sp>
    </p:spTree>
    <p:extLst>
      <p:ext uri="{BB962C8B-B14F-4D97-AF65-F5344CB8AC3E}">
        <p14:creationId xmlns:p14="http://schemas.microsoft.com/office/powerpoint/2010/main" val="1112594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GB" sz="3200" b="1" dirty="0">
                <a:latin typeface="Times New Roman" panose="02020603050405020304" pitchFamily="18" charset="0"/>
                <a:cs typeface="Times New Roman" panose="02020603050405020304" pitchFamily="18" charset="0"/>
              </a:rPr>
              <a:t>Cont..</a:t>
            </a:r>
          </a:p>
        </p:txBody>
      </p:sp>
      <p:sp>
        <p:nvSpPr>
          <p:cNvPr id="3" name="Content Placeholder 2"/>
          <p:cNvSpPr>
            <a:spLocks noGrp="1"/>
          </p:cNvSpPr>
          <p:nvPr>
            <p:ph idx="1"/>
          </p:nvPr>
        </p:nvSpPr>
        <p:spPr>
          <a:xfrm>
            <a:off x="337352" y="2034862"/>
            <a:ext cx="11473648" cy="4687910"/>
          </a:xfrm>
        </p:spPr>
        <p:txBody>
          <a:bodyPr anchor="t">
            <a:noAutofit/>
          </a:bodyPr>
          <a:lstStyle/>
          <a:p>
            <a:pPr algn="just">
              <a:lnSpc>
                <a:spcPts val="3800"/>
              </a:lnSpc>
              <a:spcBef>
                <a:spcPts val="600"/>
              </a:spcBef>
              <a:buClr>
                <a:schemeClr val="accent1"/>
              </a:buClr>
              <a:buFont typeface="Wingdings" pitchFamily="2" charset="2"/>
              <a:buChar char="§"/>
            </a:pPr>
            <a:r>
              <a:rPr lang="en-US" sz="3200" dirty="0" smtClean="0">
                <a:solidFill>
                  <a:schemeClr val="tx1"/>
                </a:solidFill>
                <a:latin typeface="Times New Roman" panose="02020603050405020304" pitchFamily="18" charset="0"/>
                <a:cs typeface="Times New Roman" panose="02020603050405020304" pitchFamily="18" charset="0"/>
              </a:rPr>
              <a:t>To prevent the slaughtering of young animals e.g calves, less than one year of age animals </a:t>
            </a:r>
          </a:p>
          <a:p>
            <a:pPr algn="just">
              <a:lnSpc>
                <a:spcPts val="3800"/>
              </a:lnSpc>
              <a:spcBef>
                <a:spcPts val="600"/>
              </a:spcBef>
              <a:buClr>
                <a:schemeClr val="accent1"/>
              </a:buClr>
              <a:buFont typeface="Wingdings" pitchFamily="2" charset="2"/>
              <a:buChar char="§"/>
            </a:pPr>
            <a:r>
              <a:rPr lang="en-US" sz="3200" dirty="0" smtClean="0">
                <a:solidFill>
                  <a:schemeClr val="tx1"/>
                </a:solidFill>
                <a:latin typeface="Times New Roman" panose="02020603050405020304" pitchFamily="18" charset="0"/>
                <a:cs typeface="Times New Roman" panose="02020603050405020304" pitchFamily="18" charset="0"/>
              </a:rPr>
              <a:t>Animals showing clinical signs of disease should be held for veterinary examination and judgment. </a:t>
            </a:r>
          </a:p>
          <a:p>
            <a:pPr algn="just">
              <a:lnSpc>
                <a:spcPts val="3800"/>
              </a:lnSpc>
              <a:spcBef>
                <a:spcPts val="600"/>
              </a:spcBef>
              <a:buClr>
                <a:schemeClr val="accent1"/>
              </a:buClr>
              <a:buFont typeface="Wingdings" pitchFamily="2" charset="2"/>
              <a:buChar char="§"/>
            </a:pPr>
            <a:r>
              <a:rPr lang="en-US" sz="3200" dirty="0" smtClean="0">
                <a:solidFill>
                  <a:schemeClr val="tx1"/>
                </a:solidFill>
                <a:latin typeface="Times New Roman" panose="02020603050405020304" pitchFamily="18" charset="0"/>
                <a:cs typeface="Times New Roman" panose="02020603050405020304" pitchFamily="18" charset="0"/>
              </a:rPr>
              <a:t>Diseased are treated as “suspects” and should be segregated from the healthy animals. </a:t>
            </a:r>
          </a:p>
          <a:p>
            <a:pPr algn="just">
              <a:lnSpc>
                <a:spcPts val="3800"/>
              </a:lnSpc>
              <a:spcBef>
                <a:spcPts val="600"/>
              </a:spcBef>
              <a:buClr>
                <a:schemeClr val="accent1"/>
              </a:buClr>
              <a:buFont typeface="Wingdings" pitchFamily="2" charset="2"/>
              <a:buChar char="§"/>
            </a:pPr>
            <a:r>
              <a:rPr lang="en-US" sz="3200" dirty="0" smtClean="0">
                <a:solidFill>
                  <a:schemeClr val="tx1"/>
                </a:solidFill>
                <a:latin typeface="Times New Roman" panose="02020603050405020304" pitchFamily="18" charset="0"/>
                <a:cs typeface="Times New Roman" panose="02020603050405020304" pitchFamily="18" charset="0"/>
              </a:rPr>
              <a:t>The disease and management history should be recorded and reported on an </a:t>
            </a:r>
            <a:r>
              <a:rPr lang="en-US" sz="3200" i="1" dirty="0" smtClean="0">
                <a:solidFill>
                  <a:schemeClr val="tx1"/>
                </a:solidFill>
                <a:latin typeface="Times New Roman" panose="02020603050405020304" pitchFamily="18" charset="0"/>
                <a:cs typeface="Times New Roman" panose="02020603050405020304" pitchFamily="18" charset="0"/>
              </a:rPr>
              <a:t>A/M </a:t>
            </a:r>
            <a:r>
              <a:rPr lang="en-US" sz="3200" dirty="0" smtClean="0">
                <a:solidFill>
                  <a:schemeClr val="tx1"/>
                </a:solidFill>
                <a:latin typeface="Times New Roman" panose="02020603050405020304" pitchFamily="18" charset="0"/>
                <a:cs typeface="Times New Roman" panose="02020603050405020304" pitchFamily="18" charset="0"/>
              </a:rPr>
              <a:t>inspection card. </a:t>
            </a:r>
          </a:p>
        </p:txBody>
      </p:sp>
    </p:spTree>
    <p:extLst>
      <p:ext uri="{BB962C8B-B14F-4D97-AF65-F5344CB8AC3E}">
        <p14:creationId xmlns:p14="http://schemas.microsoft.com/office/powerpoint/2010/main" val="1112594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9776"/>
          </a:xfrm>
        </p:spPr>
        <p:txBody>
          <a:bodyPr/>
          <a:lstStyle/>
          <a:p>
            <a:r>
              <a:rPr lang="en-US" b="1" dirty="0" smtClean="0">
                <a:solidFill>
                  <a:srgbClr val="FF0000"/>
                </a:solidFill>
                <a:latin typeface="Gill Sans MT" panose="020B0502020104020203" pitchFamily="34" charset="0"/>
              </a:rPr>
              <a:t>    </a:t>
            </a:r>
            <a:r>
              <a:rPr lang="en-US" sz="3200" b="1" dirty="0" smtClean="0">
                <a:latin typeface="Times New Roman" panose="02020603050405020304" pitchFamily="18" charset="0"/>
                <a:cs typeface="Times New Roman" panose="02020603050405020304" pitchFamily="18" charset="0"/>
              </a:rPr>
              <a:t>Abattoir design and operation</a:t>
            </a:r>
            <a:endParaRPr lang="en-GB" sz="32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6913" y="1825625"/>
            <a:ext cx="7508212" cy="4738688"/>
          </a:xfrm>
          <a:prstGeom prst="rect">
            <a:avLst/>
          </a:prstGeom>
        </p:spPr>
      </p:pic>
    </p:spTree>
    <p:extLst>
      <p:ext uri="{BB962C8B-B14F-4D97-AF65-F5344CB8AC3E}">
        <p14:creationId xmlns:p14="http://schemas.microsoft.com/office/powerpoint/2010/main" val="2827881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b="1" dirty="0">
                <a:latin typeface="Times New Roman" panose="02020603050405020304" pitchFamily="18" charset="0"/>
                <a:cs typeface="Times New Roman" panose="02020603050405020304" pitchFamily="18" charset="0"/>
              </a:rPr>
              <a:t>Other information should include: </a:t>
            </a:r>
            <a:endParaRPr lang="en-GB"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81192" y="1962117"/>
            <a:ext cx="11290768" cy="4621563"/>
          </a:xfrm>
        </p:spPr>
        <p:txBody>
          <a:bodyPr anchor="t">
            <a:noAutofit/>
          </a:bodyPr>
          <a:lstStyle/>
          <a:p>
            <a:pPr>
              <a:lnSpc>
                <a:spcPts val="3800"/>
              </a:lnSpc>
            </a:pPr>
            <a:r>
              <a:rPr lang="en-US" sz="2800" dirty="0">
                <a:solidFill>
                  <a:schemeClr val="tx1"/>
                </a:solidFill>
                <a:latin typeface="Times New Roman" panose="02020603050405020304" pitchFamily="18" charset="0"/>
                <a:cs typeface="Times New Roman" panose="02020603050405020304" pitchFamily="18" charset="0"/>
              </a:rPr>
              <a:t>Owner's name </a:t>
            </a:r>
          </a:p>
          <a:p>
            <a:pPr>
              <a:lnSpc>
                <a:spcPts val="3800"/>
              </a:lnSpc>
            </a:pPr>
            <a:r>
              <a:rPr lang="en-US" sz="2800" dirty="0" smtClean="0">
                <a:solidFill>
                  <a:schemeClr val="tx1"/>
                </a:solidFill>
                <a:latin typeface="Times New Roman" panose="02020603050405020304" pitchFamily="18" charset="0"/>
                <a:cs typeface="Times New Roman" panose="02020603050405020304" pitchFamily="18" charset="0"/>
              </a:rPr>
              <a:t>The </a:t>
            </a:r>
            <a:r>
              <a:rPr lang="en-US" sz="2800" dirty="0">
                <a:solidFill>
                  <a:schemeClr val="tx1"/>
                </a:solidFill>
                <a:latin typeface="Times New Roman" panose="02020603050405020304" pitchFamily="18" charset="0"/>
                <a:cs typeface="Times New Roman" panose="02020603050405020304" pitchFamily="18" charset="0"/>
              </a:rPr>
              <a:t>number of animals in the lot and arrival time </a:t>
            </a:r>
          </a:p>
          <a:p>
            <a:pPr>
              <a:lnSpc>
                <a:spcPts val="3800"/>
              </a:lnSpc>
            </a:pPr>
            <a:r>
              <a:rPr lang="en-US" sz="2800" dirty="0" smtClean="0">
                <a:solidFill>
                  <a:schemeClr val="tx1"/>
                </a:solidFill>
                <a:latin typeface="Times New Roman" panose="02020603050405020304" pitchFamily="18" charset="0"/>
                <a:cs typeface="Times New Roman" panose="02020603050405020304" pitchFamily="18" charset="0"/>
              </a:rPr>
              <a:t>Species </a:t>
            </a:r>
            <a:r>
              <a:rPr lang="en-US" sz="2800" dirty="0">
                <a:solidFill>
                  <a:schemeClr val="tx1"/>
                </a:solidFill>
                <a:latin typeface="Times New Roman" panose="02020603050405020304" pitchFamily="18" charset="0"/>
                <a:cs typeface="Times New Roman" panose="02020603050405020304" pitchFamily="18" charset="0"/>
              </a:rPr>
              <a:t>and sex of the animal </a:t>
            </a:r>
          </a:p>
          <a:p>
            <a:pPr>
              <a:lnSpc>
                <a:spcPts val="3800"/>
              </a:lnSpc>
            </a:pPr>
            <a:r>
              <a:rPr lang="en-US" sz="2800" dirty="0" smtClean="0">
                <a:solidFill>
                  <a:schemeClr val="tx1"/>
                </a:solidFill>
                <a:latin typeface="Times New Roman" panose="02020603050405020304" pitchFamily="18" charset="0"/>
                <a:cs typeface="Times New Roman" panose="02020603050405020304" pitchFamily="18" charset="0"/>
              </a:rPr>
              <a:t>The </a:t>
            </a:r>
            <a:r>
              <a:rPr lang="en-US" sz="2800" dirty="0">
                <a:solidFill>
                  <a:schemeClr val="tx1"/>
                </a:solidFill>
                <a:latin typeface="Times New Roman" panose="02020603050405020304" pitchFamily="18" charset="0"/>
                <a:cs typeface="Times New Roman" panose="02020603050405020304" pitchFamily="18" charset="0"/>
              </a:rPr>
              <a:t>time and date of antemortem inspection </a:t>
            </a:r>
          </a:p>
          <a:p>
            <a:pPr>
              <a:lnSpc>
                <a:spcPts val="3800"/>
              </a:lnSpc>
            </a:pPr>
            <a:r>
              <a:rPr lang="en-US" sz="2800" dirty="0" smtClean="0">
                <a:solidFill>
                  <a:schemeClr val="tx1"/>
                </a:solidFill>
                <a:latin typeface="Times New Roman" panose="02020603050405020304" pitchFamily="18" charset="0"/>
                <a:cs typeface="Times New Roman" panose="02020603050405020304" pitchFamily="18" charset="0"/>
              </a:rPr>
              <a:t>Clinical </a:t>
            </a:r>
            <a:r>
              <a:rPr lang="en-US" sz="2800" dirty="0">
                <a:solidFill>
                  <a:schemeClr val="tx1"/>
                </a:solidFill>
                <a:latin typeface="Times New Roman" panose="02020603050405020304" pitchFamily="18" charset="0"/>
                <a:cs typeface="Times New Roman" panose="02020603050405020304" pitchFamily="18" charset="0"/>
              </a:rPr>
              <a:t>signs and body temperature if relevant </a:t>
            </a:r>
          </a:p>
          <a:p>
            <a:pPr>
              <a:lnSpc>
                <a:spcPts val="3800"/>
              </a:lnSpc>
            </a:pPr>
            <a:r>
              <a:rPr lang="en-US" sz="2800" dirty="0" smtClean="0">
                <a:solidFill>
                  <a:schemeClr val="tx1"/>
                </a:solidFill>
                <a:latin typeface="Times New Roman" panose="02020603050405020304" pitchFamily="18" charset="0"/>
                <a:cs typeface="Times New Roman" panose="02020603050405020304" pitchFamily="18" charset="0"/>
              </a:rPr>
              <a:t>Reason </a:t>
            </a:r>
            <a:r>
              <a:rPr lang="en-US" sz="2800" dirty="0">
                <a:solidFill>
                  <a:schemeClr val="tx1"/>
                </a:solidFill>
                <a:latin typeface="Times New Roman" panose="02020603050405020304" pitchFamily="18" charset="0"/>
                <a:cs typeface="Times New Roman" panose="02020603050405020304" pitchFamily="18" charset="0"/>
              </a:rPr>
              <a:t>why the animal was held </a:t>
            </a:r>
          </a:p>
          <a:p>
            <a:pPr>
              <a:lnSpc>
                <a:spcPts val="3800"/>
              </a:lnSpc>
            </a:pPr>
            <a:r>
              <a:rPr lang="en-US" sz="2800" dirty="0" smtClean="0">
                <a:solidFill>
                  <a:schemeClr val="tx1"/>
                </a:solidFill>
                <a:latin typeface="Times New Roman" panose="02020603050405020304" pitchFamily="18" charset="0"/>
                <a:cs typeface="Times New Roman" panose="02020603050405020304" pitchFamily="18" charset="0"/>
              </a:rPr>
              <a:t>Signature </a:t>
            </a:r>
            <a:r>
              <a:rPr lang="en-US" sz="2800" dirty="0">
                <a:solidFill>
                  <a:schemeClr val="tx1"/>
                </a:solidFill>
                <a:latin typeface="Times New Roman" panose="02020603050405020304" pitchFamily="18" charset="0"/>
                <a:cs typeface="Times New Roman" panose="02020603050405020304" pitchFamily="18" charset="0"/>
              </a:rPr>
              <a:t>of </a:t>
            </a:r>
            <a:r>
              <a:rPr lang="en-US" sz="2800" dirty="0" smtClean="0">
                <a:solidFill>
                  <a:schemeClr val="tx1"/>
                </a:solidFill>
                <a:latin typeface="Times New Roman" panose="02020603050405020304" pitchFamily="18" charset="0"/>
                <a:cs typeface="Times New Roman" panose="02020603050405020304" pitchFamily="18" charset="0"/>
              </a:rPr>
              <a:t>veterinarian </a:t>
            </a:r>
            <a:endParaRPr lang="en-US" sz="2800" dirty="0">
              <a:solidFill>
                <a:schemeClr val="tx1"/>
              </a:solidFill>
              <a:latin typeface="Times New Roman" panose="02020603050405020304" pitchFamily="18" charset="0"/>
              <a:cs typeface="Times New Roman" panose="02020603050405020304" pitchFamily="18" charset="0"/>
            </a:endParaRPr>
          </a:p>
          <a:p>
            <a:pPr marL="0" indent="0" algn="just">
              <a:lnSpc>
                <a:spcPts val="3400"/>
              </a:lnSpc>
              <a:buNone/>
            </a:pPr>
            <a:endParaRPr lang="en-GB"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2594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GB" sz="3200" b="1" dirty="0" smtClean="0">
                <a:latin typeface="Times New Roman" panose="02020603050405020304" pitchFamily="18" charset="0"/>
                <a:cs typeface="Times New Roman" panose="02020603050405020304" pitchFamily="18" charset="0"/>
              </a:rPr>
              <a:t>CONT..</a:t>
            </a:r>
            <a:endParaRPr lang="en-GB"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81192" y="1962117"/>
            <a:ext cx="7893107" cy="4621563"/>
          </a:xfrm>
        </p:spPr>
        <p:txBody>
          <a:bodyPr anchor="t">
            <a:noAutofit/>
          </a:bodyPr>
          <a:lstStyle/>
          <a:p>
            <a:pPr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Antemortem inspection should be carried out in </a:t>
            </a:r>
            <a:r>
              <a:rPr lang="en-US" sz="2800" b="1" dirty="0">
                <a:solidFill>
                  <a:schemeClr val="tx1"/>
                </a:solidFill>
                <a:latin typeface="Times New Roman" panose="02020603050405020304" pitchFamily="18" charset="0"/>
                <a:cs typeface="Times New Roman" panose="02020603050405020304" pitchFamily="18" charset="0"/>
              </a:rPr>
              <a:t>adequate lighting </a:t>
            </a:r>
            <a:r>
              <a:rPr lang="en-US" sz="2800" dirty="0">
                <a:solidFill>
                  <a:schemeClr val="tx1"/>
                </a:solidFill>
                <a:latin typeface="Times New Roman" panose="02020603050405020304" pitchFamily="18" charset="0"/>
                <a:cs typeface="Times New Roman" panose="02020603050405020304" pitchFamily="18" charset="0"/>
              </a:rPr>
              <a:t>where the animals can be observed both collectively and individually at rest and motion. </a:t>
            </a:r>
          </a:p>
          <a:p>
            <a:pPr algn="just">
              <a:lnSpc>
                <a:spcPct val="150000"/>
              </a:lnSpc>
            </a:pPr>
            <a:r>
              <a:rPr lang="en-US" sz="2800" dirty="0" smtClean="0">
                <a:solidFill>
                  <a:schemeClr val="tx1"/>
                </a:solidFill>
                <a:latin typeface="Times New Roman" panose="02020603050405020304" pitchFamily="18" charset="0"/>
                <a:cs typeface="Times New Roman" panose="02020603050405020304" pitchFamily="18" charset="0"/>
              </a:rPr>
              <a:t>The </a:t>
            </a:r>
            <a:r>
              <a:rPr lang="en-US" sz="2800" b="1" dirty="0">
                <a:solidFill>
                  <a:schemeClr val="tx1"/>
                </a:solidFill>
                <a:latin typeface="Times New Roman" panose="02020603050405020304" pitchFamily="18" charset="0"/>
                <a:cs typeface="Times New Roman" panose="02020603050405020304" pitchFamily="18" charset="0"/>
              </a:rPr>
              <a:t>general </a:t>
            </a:r>
            <a:r>
              <a:rPr lang="en-US" sz="2800" b="1" dirty="0" smtClean="0">
                <a:solidFill>
                  <a:schemeClr val="tx1"/>
                </a:solidFill>
                <a:latin typeface="Times New Roman" panose="02020603050405020304" pitchFamily="18" charset="0"/>
                <a:cs typeface="Times New Roman" panose="02020603050405020304" pitchFamily="18" charset="0"/>
              </a:rPr>
              <a:t>behavior </a:t>
            </a:r>
            <a:r>
              <a:rPr lang="en-US" sz="2800" dirty="0">
                <a:solidFill>
                  <a:schemeClr val="tx1"/>
                </a:solidFill>
                <a:latin typeface="Times New Roman" pitchFamily="18" charset="0"/>
                <a:cs typeface="Times New Roman" pitchFamily="18" charset="0"/>
              </a:rPr>
              <a:t>of animals should be observed, as well as their nutritional status, cleanliness, signs of diseases and abnormalities. </a:t>
            </a:r>
          </a:p>
          <a:p>
            <a:pPr marL="0" indent="0" algn="just">
              <a:lnSpc>
                <a:spcPct val="150000"/>
              </a:lnSpc>
              <a:buNone/>
            </a:pPr>
            <a:endParaRPr lang="en-GB" sz="2800"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8474299" y="2451362"/>
            <a:ext cx="3553828" cy="2650735"/>
          </a:xfrm>
          <a:prstGeom prst="rect">
            <a:avLst/>
          </a:prstGeom>
        </p:spPr>
      </p:pic>
      <p:sp>
        <p:nvSpPr>
          <p:cNvPr id="5" name="Rectangle 4"/>
          <p:cNvSpPr/>
          <p:nvPr/>
        </p:nvSpPr>
        <p:spPr>
          <a:xfrm>
            <a:off x="8770512" y="5196557"/>
            <a:ext cx="3257615"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Taking the temperature of a suspect heifer</a:t>
            </a:r>
          </a:p>
        </p:txBody>
      </p:sp>
    </p:spTree>
    <p:extLst>
      <p:ext uri="{BB962C8B-B14F-4D97-AF65-F5344CB8AC3E}">
        <p14:creationId xmlns:p14="http://schemas.microsoft.com/office/powerpoint/2010/main" val="1112594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just"/>
            <a:r>
              <a:rPr lang="en-US" b="1" dirty="0">
                <a:latin typeface="Times New Roman" panose="02020603050405020304" pitchFamily="18" charset="0"/>
                <a:cs typeface="Times New Roman" panose="02020603050405020304" pitchFamily="18" charset="0"/>
              </a:rPr>
              <a:t>Some of the abnormalities which are checked on </a:t>
            </a:r>
            <a:r>
              <a:rPr lang="en-US" b="1" dirty="0" smtClean="0">
                <a:latin typeface="Times New Roman" panose="02020603050405020304" pitchFamily="18" charset="0"/>
                <a:cs typeface="Times New Roman" panose="02020603050405020304" pitchFamily="18" charset="0"/>
              </a:rPr>
              <a:t>    ante-mortem </a:t>
            </a:r>
            <a:r>
              <a:rPr lang="en-US" b="1" dirty="0">
                <a:latin typeface="Times New Roman" panose="02020603050405020304" pitchFamily="18" charset="0"/>
                <a:cs typeface="Times New Roman" panose="02020603050405020304" pitchFamily="18" charset="0"/>
              </a:rPr>
              <a:t>examination include: </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28792" y="1824957"/>
            <a:ext cx="11290768" cy="4910694"/>
          </a:xfrm>
        </p:spPr>
        <p:txBody>
          <a:bodyPr anchor="t">
            <a:noAutofit/>
          </a:bodyPr>
          <a:lstStyle/>
          <a:p>
            <a:pPr algn="just">
              <a:lnSpc>
                <a:spcPts val="3600"/>
              </a:lnSpc>
              <a:buFont typeface="Wingdings" pitchFamily="2" charset="2"/>
              <a:buChar char="§"/>
            </a:pPr>
            <a:r>
              <a:rPr lang="en-GB" sz="2800" dirty="0">
                <a:solidFill>
                  <a:schemeClr val="tx1"/>
                </a:solidFill>
                <a:latin typeface="Times New Roman" panose="02020603050405020304" pitchFamily="18" charset="0"/>
                <a:cs typeface="Times New Roman" panose="02020603050405020304" pitchFamily="18" charset="0"/>
              </a:rPr>
              <a:t>Abnormalities in </a:t>
            </a:r>
            <a:r>
              <a:rPr lang="en-GB" sz="2800" b="1" dirty="0">
                <a:solidFill>
                  <a:schemeClr val="tx1"/>
                </a:solidFill>
                <a:latin typeface="Times New Roman" panose="02020603050405020304" pitchFamily="18" charset="0"/>
                <a:cs typeface="Times New Roman" panose="02020603050405020304" pitchFamily="18" charset="0"/>
              </a:rPr>
              <a:t>respiration</a:t>
            </a:r>
          </a:p>
          <a:p>
            <a:pPr algn="just">
              <a:lnSpc>
                <a:spcPts val="3600"/>
              </a:lnSpc>
              <a:buFont typeface="Wingdings" pitchFamily="2" charset="2"/>
              <a:buChar char="§"/>
            </a:pPr>
            <a:r>
              <a:rPr lang="en-GB" sz="2800" dirty="0" smtClean="0">
                <a:solidFill>
                  <a:schemeClr val="tx1"/>
                </a:solidFill>
                <a:latin typeface="Times New Roman" panose="02020603050405020304" pitchFamily="18" charset="0"/>
                <a:cs typeface="Times New Roman" panose="02020603050405020304" pitchFamily="18" charset="0"/>
              </a:rPr>
              <a:t>Abnormalities </a:t>
            </a:r>
            <a:r>
              <a:rPr lang="en-GB" sz="2800" dirty="0">
                <a:solidFill>
                  <a:schemeClr val="tx1"/>
                </a:solidFill>
                <a:latin typeface="Times New Roman" panose="02020603050405020304" pitchFamily="18" charset="0"/>
                <a:cs typeface="Times New Roman" panose="02020603050405020304" pitchFamily="18" charset="0"/>
              </a:rPr>
              <a:t>in </a:t>
            </a:r>
            <a:r>
              <a:rPr lang="en-GB" sz="2800" b="1" dirty="0">
                <a:solidFill>
                  <a:schemeClr val="tx1"/>
                </a:solidFill>
                <a:latin typeface="Times New Roman" panose="02020603050405020304" pitchFamily="18" charset="0"/>
                <a:cs typeface="Times New Roman" panose="02020603050405020304" pitchFamily="18" charset="0"/>
              </a:rPr>
              <a:t>behaviour</a:t>
            </a:r>
          </a:p>
          <a:p>
            <a:pPr algn="just">
              <a:lnSpc>
                <a:spcPts val="3600"/>
              </a:lnSpc>
              <a:buFont typeface="Wingdings" pitchFamily="2" charset="2"/>
              <a:buChar char="§"/>
            </a:pPr>
            <a:r>
              <a:rPr lang="en-GB" sz="2800" dirty="0" smtClean="0">
                <a:solidFill>
                  <a:schemeClr val="tx1"/>
                </a:solidFill>
                <a:latin typeface="Times New Roman" panose="02020603050405020304" pitchFamily="18" charset="0"/>
                <a:cs typeface="Times New Roman" panose="02020603050405020304" pitchFamily="18" charset="0"/>
              </a:rPr>
              <a:t>Abnormalities </a:t>
            </a:r>
            <a:r>
              <a:rPr lang="en-GB" sz="2800" dirty="0">
                <a:solidFill>
                  <a:schemeClr val="tx1"/>
                </a:solidFill>
                <a:latin typeface="Times New Roman" panose="02020603050405020304" pitchFamily="18" charset="0"/>
                <a:cs typeface="Times New Roman" panose="02020603050405020304" pitchFamily="18" charset="0"/>
              </a:rPr>
              <a:t>in </a:t>
            </a:r>
            <a:r>
              <a:rPr lang="en-GB" sz="2800" b="1" dirty="0">
                <a:solidFill>
                  <a:schemeClr val="tx1"/>
                </a:solidFill>
                <a:latin typeface="Times New Roman" panose="02020603050405020304" pitchFamily="18" charset="0"/>
                <a:cs typeface="Times New Roman" panose="02020603050405020304" pitchFamily="18" charset="0"/>
              </a:rPr>
              <a:t>gait</a:t>
            </a:r>
          </a:p>
          <a:p>
            <a:pPr algn="just">
              <a:lnSpc>
                <a:spcPts val="3600"/>
              </a:lnSpc>
              <a:buFont typeface="Wingdings" pitchFamily="2" charset="2"/>
              <a:buChar char="§"/>
            </a:pPr>
            <a:r>
              <a:rPr lang="en-GB" sz="2800" dirty="0" smtClean="0">
                <a:solidFill>
                  <a:schemeClr val="tx1"/>
                </a:solidFill>
                <a:latin typeface="Times New Roman" panose="02020603050405020304" pitchFamily="18" charset="0"/>
                <a:cs typeface="Times New Roman" panose="02020603050405020304" pitchFamily="18" charset="0"/>
              </a:rPr>
              <a:t>Abnormalities </a:t>
            </a:r>
            <a:r>
              <a:rPr lang="en-GB" sz="2800" dirty="0">
                <a:solidFill>
                  <a:schemeClr val="tx1"/>
                </a:solidFill>
                <a:latin typeface="Times New Roman" panose="02020603050405020304" pitchFamily="18" charset="0"/>
                <a:cs typeface="Times New Roman" panose="02020603050405020304" pitchFamily="18" charset="0"/>
              </a:rPr>
              <a:t>in </a:t>
            </a:r>
            <a:r>
              <a:rPr lang="en-GB" sz="2800" b="1" dirty="0">
                <a:solidFill>
                  <a:schemeClr val="tx1"/>
                </a:solidFill>
                <a:latin typeface="Times New Roman" panose="02020603050405020304" pitchFamily="18" charset="0"/>
                <a:cs typeface="Times New Roman" panose="02020603050405020304" pitchFamily="18" charset="0"/>
              </a:rPr>
              <a:t>posture</a:t>
            </a:r>
          </a:p>
          <a:p>
            <a:pPr algn="just">
              <a:lnSpc>
                <a:spcPts val="3600"/>
              </a:lnSpc>
              <a:buFont typeface="Wingdings" pitchFamily="2" charset="2"/>
              <a:buChar char="§"/>
            </a:pPr>
            <a:r>
              <a:rPr lang="en-GB" sz="2800" dirty="0" smtClean="0">
                <a:solidFill>
                  <a:schemeClr val="tx1"/>
                </a:solidFill>
                <a:latin typeface="Times New Roman" panose="02020603050405020304" pitchFamily="18" charset="0"/>
                <a:cs typeface="Times New Roman" panose="02020603050405020304" pitchFamily="18" charset="0"/>
              </a:rPr>
              <a:t>Abnormalities </a:t>
            </a:r>
            <a:r>
              <a:rPr lang="en-GB" sz="2800" dirty="0">
                <a:solidFill>
                  <a:schemeClr val="tx1"/>
                </a:solidFill>
                <a:latin typeface="Times New Roman" panose="02020603050405020304" pitchFamily="18" charset="0"/>
                <a:cs typeface="Times New Roman" panose="02020603050405020304" pitchFamily="18" charset="0"/>
              </a:rPr>
              <a:t>in </a:t>
            </a:r>
            <a:r>
              <a:rPr lang="en-GB" sz="2800" b="1" dirty="0">
                <a:solidFill>
                  <a:schemeClr val="tx1"/>
                </a:solidFill>
                <a:latin typeface="Times New Roman" panose="02020603050405020304" pitchFamily="18" charset="0"/>
                <a:cs typeface="Times New Roman" panose="02020603050405020304" pitchFamily="18" charset="0"/>
              </a:rPr>
              <a:t>structure and conformation</a:t>
            </a:r>
          </a:p>
          <a:p>
            <a:pPr algn="just">
              <a:lnSpc>
                <a:spcPts val="3600"/>
              </a:lnSpc>
              <a:buFont typeface="Wingdings" pitchFamily="2" charset="2"/>
              <a:buChar char="§"/>
            </a:pPr>
            <a:r>
              <a:rPr lang="en-GB" sz="2800" dirty="0" smtClean="0">
                <a:solidFill>
                  <a:schemeClr val="tx1"/>
                </a:solidFill>
                <a:latin typeface="Times New Roman" panose="02020603050405020304" pitchFamily="18" charset="0"/>
                <a:cs typeface="Times New Roman" panose="02020603050405020304" pitchFamily="18" charset="0"/>
              </a:rPr>
              <a:t>Abnormal </a:t>
            </a:r>
            <a:r>
              <a:rPr lang="en-GB" sz="2800" b="1" dirty="0">
                <a:solidFill>
                  <a:schemeClr val="tx1"/>
                </a:solidFill>
                <a:latin typeface="Times New Roman" panose="02020603050405020304" pitchFamily="18" charset="0"/>
                <a:cs typeface="Times New Roman" panose="02020603050405020304" pitchFamily="18" charset="0"/>
              </a:rPr>
              <a:t>discharges</a:t>
            </a:r>
            <a:r>
              <a:rPr lang="en-GB" sz="2800" dirty="0">
                <a:solidFill>
                  <a:schemeClr val="tx1"/>
                </a:solidFill>
                <a:latin typeface="Times New Roman" panose="02020603050405020304" pitchFamily="18" charset="0"/>
                <a:cs typeface="Times New Roman" panose="02020603050405020304" pitchFamily="18" charset="0"/>
              </a:rPr>
              <a:t> </a:t>
            </a:r>
            <a:endParaRPr lang="en-GB" sz="2800" dirty="0" smtClean="0">
              <a:solidFill>
                <a:schemeClr val="tx1"/>
              </a:solidFill>
              <a:latin typeface="Times New Roman" panose="02020603050405020304" pitchFamily="18" charset="0"/>
              <a:cs typeface="Times New Roman" panose="02020603050405020304" pitchFamily="18" charset="0"/>
            </a:endParaRPr>
          </a:p>
          <a:p>
            <a:pPr algn="just">
              <a:lnSpc>
                <a:spcPts val="3600"/>
              </a:lnSpc>
              <a:buFont typeface="Wingdings" pitchFamily="2" charset="2"/>
              <a:buChar char="§"/>
            </a:pPr>
            <a:r>
              <a:rPr lang="en-GB" sz="2800" dirty="0" smtClean="0">
                <a:solidFill>
                  <a:schemeClr val="tx1"/>
                </a:solidFill>
                <a:latin typeface="Times New Roman" panose="02020603050405020304" pitchFamily="18" charset="0"/>
                <a:cs typeface="Times New Roman" panose="02020603050405020304" pitchFamily="18" charset="0"/>
              </a:rPr>
              <a:t>Abnormal </a:t>
            </a:r>
            <a:r>
              <a:rPr lang="en-GB" sz="2800" b="1" dirty="0">
                <a:solidFill>
                  <a:schemeClr val="tx1"/>
                </a:solidFill>
                <a:latin typeface="Times New Roman" panose="02020603050405020304" pitchFamily="18" charset="0"/>
                <a:cs typeface="Times New Roman" panose="02020603050405020304" pitchFamily="18" charset="0"/>
              </a:rPr>
              <a:t>colour</a:t>
            </a:r>
          </a:p>
          <a:p>
            <a:pPr algn="just">
              <a:lnSpc>
                <a:spcPts val="3600"/>
              </a:lnSpc>
              <a:buFont typeface="Wingdings" pitchFamily="2" charset="2"/>
              <a:buChar char="§"/>
            </a:pPr>
            <a:r>
              <a:rPr lang="en-GB" sz="2800" dirty="0" smtClean="0">
                <a:solidFill>
                  <a:schemeClr val="tx1"/>
                </a:solidFill>
                <a:latin typeface="Times New Roman" panose="02020603050405020304" pitchFamily="18" charset="0"/>
                <a:cs typeface="Times New Roman" panose="02020603050405020304" pitchFamily="18" charset="0"/>
              </a:rPr>
              <a:t>Abnormal </a:t>
            </a:r>
            <a:r>
              <a:rPr lang="en-GB" sz="2800" b="1" dirty="0">
                <a:solidFill>
                  <a:schemeClr val="tx1"/>
                </a:solidFill>
                <a:latin typeface="Times New Roman" panose="02020603050405020304" pitchFamily="18" charset="0"/>
                <a:cs typeface="Times New Roman" panose="02020603050405020304" pitchFamily="18" charset="0"/>
              </a:rPr>
              <a:t>odour</a:t>
            </a:r>
          </a:p>
        </p:txBody>
      </p:sp>
    </p:spTree>
    <p:extLst>
      <p:ext uri="{BB962C8B-B14F-4D97-AF65-F5344CB8AC3E}">
        <p14:creationId xmlns:p14="http://schemas.microsoft.com/office/powerpoint/2010/main" val="11125943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GB" sz="3200" b="1" dirty="0">
                <a:solidFill>
                  <a:prstClr val="white"/>
                </a:solidFill>
                <a:latin typeface="Times New Roman" panose="02020603050405020304" pitchFamily="18" charset="0"/>
                <a:cs typeface="Times New Roman" panose="02020603050405020304" pitchFamily="18" charset="0"/>
              </a:rPr>
              <a:t>CONT..</a:t>
            </a:r>
            <a:endParaRPr lang="en-GB"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9272" y="1855437"/>
            <a:ext cx="11290768" cy="5002563"/>
          </a:xfrm>
        </p:spPr>
        <p:txBody>
          <a:bodyPr anchor="t">
            <a:noAutofit/>
          </a:bodyPr>
          <a:lstStyle/>
          <a:p>
            <a:pPr algn="just">
              <a:lnSpc>
                <a:spcPts val="3700"/>
              </a:lnSpc>
            </a:pPr>
            <a:r>
              <a:rPr lang="en-US" sz="2800" b="1" dirty="0">
                <a:solidFill>
                  <a:srgbClr val="000000"/>
                </a:solidFill>
                <a:latin typeface="Times New Roman" panose="02020603050405020304" pitchFamily="18" charset="0"/>
                <a:cs typeface="Times New Roman" panose="02020603050405020304" pitchFamily="18" charset="0"/>
              </a:rPr>
              <a:t>Abnormalities in respiration </a:t>
            </a:r>
            <a:r>
              <a:rPr lang="en-US" sz="2800" dirty="0">
                <a:solidFill>
                  <a:srgbClr val="000000"/>
                </a:solidFill>
                <a:latin typeface="Times New Roman" panose="02020603050405020304" pitchFamily="18" charset="0"/>
                <a:cs typeface="Times New Roman" panose="02020603050405020304" pitchFamily="18" charset="0"/>
              </a:rPr>
              <a:t>commonly refer to frequency of respiration. If the breathing pattern is different from normal the animal should be segregated as a suspect. </a:t>
            </a:r>
          </a:p>
          <a:p>
            <a:pPr algn="just">
              <a:lnSpc>
                <a:spcPts val="3700"/>
              </a:lnSpc>
            </a:pPr>
            <a:r>
              <a:rPr lang="en-US" sz="2800" b="1" dirty="0">
                <a:solidFill>
                  <a:srgbClr val="000000"/>
                </a:solidFill>
                <a:latin typeface="Times New Roman" panose="02020603050405020304" pitchFamily="18" charset="0"/>
                <a:cs typeface="Times New Roman" panose="02020603050405020304" pitchFamily="18" charset="0"/>
              </a:rPr>
              <a:t>Abnormalities in </a:t>
            </a:r>
            <a:r>
              <a:rPr lang="en-US" sz="2800" b="1" dirty="0" smtClean="0">
                <a:solidFill>
                  <a:srgbClr val="000000"/>
                </a:solidFill>
                <a:latin typeface="Times New Roman" panose="02020603050405020304" pitchFamily="18" charset="0"/>
                <a:cs typeface="Times New Roman" panose="02020603050405020304" pitchFamily="18" charset="0"/>
              </a:rPr>
              <a:t>behavior </a:t>
            </a:r>
            <a:r>
              <a:rPr lang="en-US" sz="2800" dirty="0">
                <a:solidFill>
                  <a:srgbClr val="000000"/>
                </a:solidFill>
                <a:latin typeface="Times New Roman" panose="02020603050405020304" pitchFamily="18" charset="0"/>
                <a:cs typeface="Times New Roman" panose="02020603050405020304" pitchFamily="18" charset="0"/>
              </a:rPr>
              <a:t>are manifested by one or more of the following </a:t>
            </a:r>
            <a:r>
              <a:rPr lang="en-US" sz="2800" dirty="0" smtClean="0">
                <a:solidFill>
                  <a:srgbClr val="000000"/>
                </a:solidFill>
                <a:latin typeface="Times New Roman" panose="02020603050405020304" pitchFamily="18" charset="0"/>
                <a:cs typeface="Times New Roman" panose="02020603050405020304" pitchFamily="18" charset="0"/>
              </a:rPr>
              <a:t>signs. The </a:t>
            </a:r>
            <a:r>
              <a:rPr lang="en-US" sz="2800" dirty="0">
                <a:solidFill>
                  <a:srgbClr val="000000"/>
                </a:solidFill>
                <a:latin typeface="Times New Roman" panose="02020603050405020304" pitchFamily="18" charset="0"/>
                <a:cs typeface="Times New Roman" panose="02020603050405020304" pitchFamily="18" charset="0"/>
              </a:rPr>
              <a:t>animal may be: </a:t>
            </a:r>
          </a:p>
          <a:p>
            <a:pPr lvl="1" algn="just">
              <a:buFont typeface="Arial" pitchFamily="34" charset="0"/>
              <a:buChar char="•"/>
            </a:pPr>
            <a:r>
              <a:rPr lang="en-US" sz="2600" dirty="0" smtClean="0">
                <a:solidFill>
                  <a:srgbClr val="000000"/>
                </a:solidFill>
                <a:latin typeface="Times New Roman" panose="02020603050405020304" pitchFamily="18" charset="0"/>
                <a:cs typeface="Times New Roman" panose="02020603050405020304" pitchFamily="18" charset="0"/>
              </a:rPr>
              <a:t>walking </a:t>
            </a:r>
            <a:r>
              <a:rPr lang="en-US" sz="2600" dirty="0">
                <a:solidFill>
                  <a:srgbClr val="000000"/>
                </a:solidFill>
                <a:latin typeface="Times New Roman" panose="02020603050405020304" pitchFamily="18" charset="0"/>
                <a:cs typeface="Times New Roman" panose="02020603050405020304" pitchFamily="18" charset="0"/>
              </a:rPr>
              <a:t>in circles or show an abnormal gait or posture </a:t>
            </a:r>
          </a:p>
          <a:p>
            <a:pPr lvl="1" algn="just">
              <a:buFont typeface="Arial" pitchFamily="34" charset="0"/>
              <a:buChar char="•"/>
            </a:pPr>
            <a:r>
              <a:rPr lang="en-US" sz="2600" dirty="0" smtClean="0">
                <a:solidFill>
                  <a:srgbClr val="000000"/>
                </a:solidFill>
                <a:latin typeface="Times New Roman" panose="02020603050405020304" pitchFamily="18" charset="0"/>
                <a:cs typeface="Times New Roman" panose="02020603050405020304" pitchFamily="18" charset="0"/>
              </a:rPr>
              <a:t>pushing </a:t>
            </a:r>
            <a:r>
              <a:rPr lang="en-US" sz="2600" dirty="0">
                <a:solidFill>
                  <a:srgbClr val="000000"/>
                </a:solidFill>
                <a:latin typeface="Times New Roman" panose="02020603050405020304" pitchFamily="18" charset="0"/>
                <a:cs typeface="Times New Roman" panose="02020603050405020304" pitchFamily="18" charset="0"/>
              </a:rPr>
              <a:t>its head against a wall </a:t>
            </a:r>
          </a:p>
          <a:p>
            <a:pPr lvl="1" algn="just">
              <a:buFont typeface="Arial" pitchFamily="34" charset="0"/>
              <a:buChar char="•"/>
            </a:pPr>
            <a:r>
              <a:rPr lang="en-US" sz="2600" dirty="0" smtClean="0">
                <a:solidFill>
                  <a:srgbClr val="000000"/>
                </a:solidFill>
                <a:latin typeface="Times New Roman" panose="02020603050405020304" pitchFamily="18" charset="0"/>
                <a:cs typeface="Times New Roman" panose="02020603050405020304" pitchFamily="18" charset="0"/>
              </a:rPr>
              <a:t>charging </a:t>
            </a:r>
            <a:r>
              <a:rPr lang="en-US" sz="2600" dirty="0">
                <a:solidFill>
                  <a:srgbClr val="000000"/>
                </a:solidFill>
                <a:latin typeface="Times New Roman" panose="02020603050405020304" pitchFamily="18" charset="0"/>
                <a:cs typeface="Times New Roman" panose="02020603050405020304" pitchFamily="18" charset="0"/>
              </a:rPr>
              <a:t>at various objects and acting aggressively </a:t>
            </a:r>
          </a:p>
          <a:p>
            <a:pPr lvl="1" algn="just">
              <a:buFont typeface="Arial" pitchFamily="34" charset="0"/>
              <a:buChar char="•"/>
            </a:pPr>
            <a:r>
              <a:rPr lang="en-US" sz="2600" dirty="0" smtClean="0">
                <a:solidFill>
                  <a:srgbClr val="000000"/>
                </a:solidFill>
                <a:latin typeface="Times New Roman" panose="02020603050405020304" pitchFamily="18" charset="0"/>
                <a:cs typeface="Times New Roman" panose="02020603050405020304" pitchFamily="18" charset="0"/>
              </a:rPr>
              <a:t>showing </a:t>
            </a:r>
            <a:r>
              <a:rPr lang="en-US" sz="2600" dirty="0">
                <a:solidFill>
                  <a:srgbClr val="000000"/>
                </a:solidFill>
                <a:latin typeface="Times New Roman" panose="02020603050405020304" pitchFamily="18" charset="0"/>
                <a:cs typeface="Times New Roman" panose="02020603050405020304" pitchFamily="18" charset="0"/>
              </a:rPr>
              <a:t>a dull and anxious expression in the eyes </a:t>
            </a:r>
          </a:p>
          <a:p>
            <a:pPr marL="0" indent="0" algn="just">
              <a:lnSpc>
                <a:spcPts val="3400"/>
              </a:lnSpc>
              <a:buNone/>
            </a:pPr>
            <a:endParaRPr lang="en-GB"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25943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GB" sz="3200" b="1" dirty="0">
                <a:solidFill>
                  <a:prstClr val="white"/>
                </a:solidFill>
                <a:latin typeface="Times New Roman" panose="02020603050405020304" pitchFamily="18" charset="0"/>
                <a:cs typeface="Times New Roman" panose="02020603050405020304" pitchFamily="18" charset="0"/>
              </a:rPr>
              <a:t>CONT..</a:t>
            </a:r>
            <a:endParaRPr lang="en-GB"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81192" y="1962117"/>
            <a:ext cx="11290768" cy="4773534"/>
          </a:xfrm>
        </p:spPr>
        <p:txBody>
          <a:bodyPr anchor="t">
            <a:noAutofit/>
          </a:bodyPr>
          <a:lstStyle/>
          <a:p>
            <a:pPr algn="just">
              <a:lnSpc>
                <a:spcPct val="150000"/>
              </a:lnSpc>
            </a:pPr>
            <a:r>
              <a:rPr lang="en-US" sz="2800" b="1" dirty="0">
                <a:solidFill>
                  <a:schemeClr val="tx1"/>
                </a:solidFill>
                <a:latin typeface="Times New Roman" panose="02020603050405020304" pitchFamily="18" charset="0"/>
                <a:cs typeface="Times New Roman" panose="02020603050405020304" pitchFamily="18" charset="0"/>
              </a:rPr>
              <a:t>Abnormal gait </a:t>
            </a:r>
            <a:r>
              <a:rPr lang="en-US" sz="2800" dirty="0">
                <a:solidFill>
                  <a:schemeClr val="tx1"/>
                </a:solidFill>
                <a:latin typeface="Times New Roman" panose="02020603050405020304" pitchFamily="18" charset="0"/>
                <a:cs typeface="Times New Roman" panose="02020603050405020304" pitchFamily="18" charset="0"/>
              </a:rPr>
              <a:t>in an animal is associated with pain in the legs, chest or abdomen or is an indication of nervous disease. </a:t>
            </a:r>
          </a:p>
          <a:p>
            <a:pPr algn="just">
              <a:lnSpc>
                <a:spcPct val="150000"/>
              </a:lnSpc>
            </a:pPr>
            <a:r>
              <a:rPr lang="en-US" sz="2800" b="1" dirty="0" smtClean="0">
                <a:solidFill>
                  <a:schemeClr val="tx1"/>
                </a:solidFill>
                <a:latin typeface="Times New Roman" panose="02020603050405020304" pitchFamily="18" charset="0"/>
                <a:cs typeface="Times New Roman" panose="02020603050405020304" pitchFamily="18" charset="0"/>
              </a:rPr>
              <a:t>Abnormal </a:t>
            </a:r>
            <a:r>
              <a:rPr lang="en-US" sz="2800" b="1" dirty="0">
                <a:solidFill>
                  <a:schemeClr val="tx1"/>
                </a:solidFill>
                <a:latin typeface="Times New Roman" panose="02020603050405020304" pitchFamily="18" charset="0"/>
                <a:cs typeface="Times New Roman" panose="02020603050405020304" pitchFamily="18" charset="0"/>
              </a:rPr>
              <a:t>posture </a:t>
            </a:r>
            <a:r>
              <a:rPr lang="en-US" sz="2800" dirty="0">
                <a:solidFill>
                  <a:schemeClr val="tx1"/>
                </a:solidFill>
                <a:latin typeface="Times New Roman" panose="02020603050405020304" pitchFamily="18" charset="0"/>
                <a:cs typeface="Times New Roman" panose="02020603050405020304" pitchFamily="18" charset="0"/>
              </a:rPr>
              <a:t>in an animal is observed as tucked up abdomen or the animal may stand with an extended head and stretched out feet. The animal may also be laying and have its head turned along its side. When it is unable to rise, it is often called a </a:t>
            </a:r>
            <a:r>
              <a:rPr lang="en-US" sz="2800" b="1" dirty="0">
                <a:solidFill>
                  <a:schemeClr val="tx1"/>
                </a:solidFill>
                <a:latin typeface="Times New Roman" panose="02020603050405020304" pitchFamily="18" charset="0"/>
                <a:cs typeface="Times New Roman" panose="02020603050405020304" pitchFamily="18" charset="0"/>
              </a:rPr>
              <a:t>“downer”. </a:t>
            </a:r>
            <a:r>
              <a:rPr lang="en-US" sz="2800" dirty="0">
                <a:solidFill>
                  <a:schemeClr val="tx1"/>
                </a:solidFill>
                <a:latin typeface="Times New Roman" panose="02020603050405020304" pitchFamily="18" charset="0"/>
                <a:cs typeface="Times New Roman" panose="02020603050405020304" pitchFamily="18" charset="0"/>
              </a:rPr>
              <a:t>Downer animals should be handled with caution in order to prevent further suffering. </a:t>
            </a:r>
          </a:p>
        </p:txBody>
      </p:sp>
    </p:spTree>
    <p:extLst>
      <p:ext uri="{BB962C8B-B14F-4D97-AF65-F5344CB8AC3E}">
        <p14:creationId xmlns:p14="http://schemas.microsoft.com/office/powerpoint/2010/main" val="11125943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GB" sz="3200" b="1" dirty="0">
                <a:solidFill>
                  <a:prstClr val="white"/>
                </a:solidFill>
                <a:latin typeface="Times New Roman" panose="02020603050405020304" pitchFamily="18" charset="0"/>
                <a:cs typeface="Times New Roman" panose="02020603050405020304" pitchFamily="18" charset="0"/>
              </a:rPr>
              <a:t>CONT..</a:t>
            </a:r>
            <a:endParaRPr lang="en-GB"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28792" y="1840197"/>
            <a:ext cx="11290768" cy="4895454"/>
          </a:xfrm>
        </p:spPr>
        <p:txBody>
          <a:bodyPr anchor="t">
            <a:noAutofit/>
          </a:bodyPr>
          <a:lstStyle/>
          <a:p>
            <a:pPr marL="0" indent="0" algn="just">
              <a:spcBef>
                <a:spcPts val="1200"/>
              </a:spcBef>
              <a:spcAft>
                <a:spcPts val="1200"/>
              </a:spcAft>
              <a:buNone/>
            </a:pPr>
            <a:r>
              <a:rPr lang="en-US" sz="2800" b="1" u="sng" dirty="0">
                <a:solidFill>
                  <a:schemeClr val="tx1"/>
                </a:solidFill>
                <a:latin typeface="Times New Roman" panose="02020603050405020304" pitchFamily="18" charset="0"/>
                <a:cs typeface="Times New Roman" panose="02020603050405020304" pitchFamily="18" charset="0"/>
              </a:rPr>
              <a:t>Abnormalities in structure (conformation</a:t>
            </a:r>
            <a:r>
              <a:rPr lang="en-US" sz="2800" b="1" u="sng" dirty="0" smtClean="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a:p>
            <a:pPr algn="just">
              <a:spcBef>
                <a:spcPts val="1200"/>
              </a:spcBef>
              <a:spcAft>
                <a:spcPts val="1200"/>
              </a:spcAft>
            </a:pPr>
            <a:r>
              <a:rPr lang="en-US" sz="2800" dirty="0">
                <a:solidFill>
                  <a:schemeClr val="tx1"/>
                </a:solidFill>
                <a:latin typeface="Times New Roman" panose="02020603050405020304" pitchFamily="18" charset="0"/>
                <a:cs typeface="Times New Roman" panose="02020603050405020304" pitchFamily="18" charset="0"/>
              </a:rPr>
              <a:t>S</a:t>
            </a:r>
            <a:r>
              <a:rPr lang="en-US" sz="2800" dirty="0" smtClean="0">
                <a:solidFill>
                  <a:schemeClr val="tx1"/>
                </a:solidFill>
                <a:latin typeface="Times New Roman" panose="02020603050405020304" pitchFamily="18" charset="0"/>
                <a:cs typeface="Times New Roman" panose="02020603050405020304" pitchFamily="18" charset="0"/>
              </a:rPr>
              <a:t>wellings </a:t>
            </a:r>
            <a:r>
              <a:rPr lang="en-US" sz="2800" dirty="0">
                <a:solidFill>
                  <a:schemeClr val="tx1"/>
                </a:solidFill>
                <a:latin typeface="Times New Roman" panose="02020603050405020304" pitchFamily="18" charset="0"/>
                <a:cs typeface="Times New Roman" panose="02020603050405020304" pitchFamily="18" charset="0"/>
              </a:rPr>
              <a:t>(abscesses) </a:t>
            </a:r>
          </a:p>
          <a:p>
            <a:pPr algn="just">
              <a:spcBef>
                <a:spcPts val="1200"/>
              </a:spcBef>
              <a:spcAft>
                <a:spcPts val="1200"/>
              </a:spcAft>
            </a:pPr>
            <a:r>
              <a:rPr lang="en-US" sz="2800" dirty="0" smtClean="0">
                <a:solidFill>
                  <a:schemeClr val="tx1"/>
                </a:solidFill>
                <a:latin typeface="Times New Roman" panose="02020603050405020304" pitchFamily="18" charset="0"/>
                <a:cs typeface="Times New Roman" panose="02020603050405020304" pitchFamily="18" charset="0"/>
              </a:rPr>
              <a:t>Enlarged </a:t>
            </a:r>
            <a:r>
              <a:rPr lang="en-US" sz="2800" dirty="0">
                <a:solidFill>
                  <a:schemeClr val="tx1"/>
                </a:solidFill>
                <a:latin typeface="Times New Roman" panose="02020603050405020304" pitchFamily="18" charset="0"/>
                <a:cs typeface="Times New Roman" panose="02020603050405020304" pitchFamily="18" charset="0"/>
              </a:rPr>
              <a:t>joints </a:t>
            </a:r>
          </a:p>
          <a:p>
            <a:pPr algn="just">
              <a:spcBef>
                <a:spcPts val="1200"/>
              </a:spcBef>
              <a:spcAft>
                <a:spcPts val="1200"/>
              </a:spcAft>
            </a:pPr>
            <a:r>
              <a:rPr lang="en-US" sz="2800" dirty="0" smtClean="0">
                <a:solidFill>
                  <a:schemeClr val="tx1"/>
                </a:solidFill>
                <a:latin typeface="Times New Roman" panose="02020603050405020304" pitchFamily="18" charset="0"/>
                <a:cs typeface="Times New Roman" panose="02020603050405020304" pitchFamily="18" charset="0"/>
              </a:rPr>
              <a:t>Umbilical </a:t>
            </a:r>
            <a:r>
              <a:rPr lang="en-US" sz="2800" dirty="0">
                <a:solidFill>
                  <a:schemeClr val="tx1"/>
                </a:solidFill>
                <a:latin typeface="Times New Roman" panose="02020603050405020304" pitchFamily="18" charset="0"/>
                <a:cs typeface="Times New Roman" panose="02020603050405020304" pitchFamily="18" charset="0"/>
              </a:rPr>
              <a:t>swelling (hernia or omphalophlebitis) </a:t>
            </a:r>
          </a:p>
          <a:p>
            <a:pPr algn="just">
              <a:spcBef>
                <a:spcPts val="1200"/>
              </a:spcBef>
              <a:spcAft>
                <a:spcPts val="1200"/>
              </a:spcAft>
            </a:pPr>
            <a:r>
              <a:rPr lang="en-US" sz="2800" dirty="0" smtClean="0">
                <a:solidFill>
                  <a:schemeClr val="tx1"/>
                </a:solidFill>
                <a:latin typeface="Times New Roman" panose="02020603050405020304" pitchFamily="18" charset="0"/>
                <a:cs typeface="Times New Roman" panose="02020603050405020304" pitchFamily="18" charset="0"/>
              </a:rPr>
              <a:t>Enlarged </a:t>
            </a:r>
            <a:r>
              <a:rPr lang="en-US" sz="2800" dirty="0">
                <a:solidFill>
                  <a:schemeClr val="tx1"/>
                </a:solidFill>
                <a:latin typeface="Times New Roman" panose="02020603050405020304" pitchFamily="18" charset="0"/>
                <a:cs typeface="Times New Roman" panose="02020603050405020304" pitchFamily="18" charset="0"/>
              </a:rPr>
              <a:t>sensitive udder indicative of mastitis </a:t>
            </a:r>
          </a:p>
          <a:p>
            <a:pPr algn="just">
              <a:spcBef>
                <a:spcPts val="1200"/>
              </a:spcBef>
              <a:spcAft>
                <a:spcPts val="1200"/>
              </a:spcAft>
            </a:pPr>
            <a:r>
              <a:rPr lang="en-US" sz="2800" dirty="0" smtClean="0">
                <a:solidFill>
                  <a:schemeClr val="tx1"/>
                </a:solidFill>
                <a:latin typeface="Times New Roman" panose="02020603050405020304" pitchFamily="18" charset="0"/>
                <a:cs typeface="Times New Roman" panose="02020603050405020304" pitchFamily="18" charset="0"/>
              </a:rPr>
              <a:t>Enlarged </a:t>
            </a:r>
            <a:r>
              <a:rPr lang="en-US" sz="2800" dirty="0">
                <a:solidFill>
                  <a:schemeClr val="tx1"/>
                </a:solidFill>
                <a:latin typeface="Times New Roman" panose="02020603050405020304" pitchFamily="18" charset="0"/>
                <a:cs typeface="Times New Roman" panose="02020603050405020304" pitchFamily="18" charset="0"/>
              </a:rPr>
              <a:t>jaw (“lumpy jaw”) </a:t>
            </a:r>
          </a:p>
          <a:p>
            <a:pPr algn="just">
              <a:spcBef>
                <a:spcPts val="1200"/>
              </a:spcBef>
              <a:spcAft>
                <a:spcPts val="1200"/>
              </a:spcAft>
            </a:pPr>
            <a:r>
              <a:rPr lang="en-US" sz="2800" dirty="0">
                <a:solidFill>
                  <a:schemeClr val="tx1"/>
                </a:solidFill>
                <a:latin typeface="Times New Roman" panose="02020603050405020304" pitchFamily="18" charset="0"/>
                <a:cs typeface="Times New Roman" panose="02020603050405020304" pitchFamily="18" charset="0"/>
              </a:rPr>
              <a:t>B</a:t>
            </a:r>
            <a:r>
              <a:rPr lang="en-US" sz="2800" dirty="0" smtClean="0">
                <a:solidFill>
                  <a:schemeClr val="tx1"/>
                </a:solidFill>
                <a:latin typeface="Times New Roman" panose="02020603050405020304" pitchFamily="18" charset="0"/>
                <a:cs typeface="Times New Roman" panose="02020603050405020304" pitchFamily="18" charset="0"/>
              </a:rPr>
              <a:t>loated </a:t>
            </a:r>
            <a:r>
              <a:rPr lang="en-US" sz="2800" dirty="0">
                <a:solidFill>
                  <a:schemeClr val="tx1"/>
                </a:solidFill>
                <a:latin typeface="Times New Roman" panose="02020603050405020304" pitchFamily="18" charset="0"/>
                <a:cs typeface="Times New Roman" panose="02020603050405020304" pitchFamily="18" charset="0"/>
              </a:rPr>
              <a:t>abdomen </a:t>
            </a:r>
          </a:p>
        </p:txBody>
      </p:sp>
    </p:spTree>
    <p:extLst>
      <p:ext uri="{BB962C8B-B14F-4D97-AF65-F5344CB8AC3E}">
        <p14:creationId xmlns:p14="http://schemas.microsoft.com/office/powerpoint/2010/main" val="11125943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GB" sz="3200" b="1" dirty="0">
                <a:solidFill>
                  <a:prstClr val="white"/>
                </a:solidFill>
                <a:cs typeface="Times New Roman" panose="02020603050405020304" pitchFamily="18" charset="0"/>
              </a:rPr>
              <a:t>CONT..</a:t>
            </a:r>
            <a:endParaRPr lang="en-GB"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81192" y="1962117"/>
            <a:ext cx="11290768" cy="4786413"/>
          </a:xfrm>
        </p:spPr>
        <p:txBody>
          <a:bodyPr anchor="t">
            <a:noAutofit/>
          </a:bodyPr>
          <a:lstStyle/>
          <a:p>
            <a:pPr marL="0" indent="0" algn="just">
              <a:lnSpc>
                <a:spcPct val="150000"/>
              </a:lnSpc>
              <a:buNone/>
            </a:pPr>
            <a:r>
              <a:rPr lang="en-US" sz="2800" b="1" u="sng" dirty="0">
                <a:solidFill>
                  <a:schemeClr val="tx1"/>
                </a:solidFill>
                <a:latin typeface="Times New Roman" panose="02020603050405020304" pitchFamily="18" charset="0"/>
                <a:cs typeface="Times New Roman" panose="02020603050405020304" pitchFamily="18" charset="0"/>
              </a:rPr>
              <a:t>Abnormal </a:t>
            </a:r>
            <a:r>
              <a:rPr lang="en-US" sz="2800" b="1" u="sng" dirty="0" smtClean="0">
                <a:solidFill>
                  <a:schemeClr val="tx1"/>
                </a:solidFill>
                <a:latin typeface="Times New Roman" panose="02020603050405020304" pitchFamily="18" charset="0"/>
                <a:cs typeface="Times New Roman" panose="02020603050405020304" pitchFamily="18" charset="0"/>
              </a:rPr>
              <a:t>discharges</a:t>
            </a:r>
            <a:r>
              <a:rPr lang="en-US" sz="2800" u="sng" dirty="0" smtClean="0">
                <a:solidFill>
                  <a:schemeClr val="tx1"/>
                </a:solidFill>
                <a:latin typeface="Times New Roman" panose="02020603050405020304" pitchFamily="18" charset="0"/>
                <a:cs typeface="Times New Roman" panose="02020603050405020304" pitchFamily="18" charset="0"/>
              </a:rPr>
              <a:t>:</a:t>
            </a:r>
            <a:r>
              <a:rPr lang="en-US" sz="2800" dirty="0" smtClean="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D</a:t>
            </a:r>
            <a:r>
              <a:rPr lang="en-US" sz="2800" dirty="0" smtClean="0">
                <a:solidFill>
                  <a:schemeClr val="tx1"/>
                </a:solidFill>
                <a:latin typeface="Times New Roman" panose="02020603050405020304" pitchFamily="18" charset="0"/>
                <a:cs typeface="Times New Roman" panose="02020603050405020304" pitchFamily="18" charset="0"/>
              </a:rPr>
              <a:t>ischarges </a:t>
            </a:r>
            <a:r>
              <a:rPr lang="en-US" sz="2800" dirty="0">
                <a:solidFill>
                  <a:schemeClr val="tx1"/>
                </a:solidFill>
                <a:latin typeface="Times New Roman" panose="02020603050405020304" pitchFamily="18" charset="0"/>
                <a:cs typeface="Times New Roman" panose="02020603050405020304" pitchFamily="18" charset="0"/>
              </a:rPr>
              <a:t>from the nose, excessive saliva from the mouth, afterbirth </a:t>
            </a:r>
          </a:p>
          <a:p>
            <a:pPr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P</a:t>
            </a:r>
            <a:r>
              <a:rPr lang="en-US" sz="2800" dirty="0" smtClean="0">
                <a:solidFill>
                  <a:schemeClr val="tx1"/>
                </a:solidFill>
                <a:latin typeface="Times New Roman" panose="02020603050405020304" pitchFamily="18" charset="0"/>
                <a:cs typeface="Times New Roman" panose="02020603050405020304" pitchFamily="18" charset="0"/>
              </a:rPr>
              <a:t>rotruding </a:t>
            </a:r>
            <a:r>
              <a:rPr lang="en-US" sz="2800" dirty="0">
                <a:solidFill>
                  <a:schemeClr val="tx1"/>
                </a:solidFill>
                <a:latin typeface="Times New Roman" panose="02020603050405020304" pitchFamily="18" charset="0"/>
                <a:cs typeface="Times New Roman" panose="02020603050405020304" pitchFamily="18" charset="0"/>
              </a:rPr>
              <a:t>from the vulva, intestine </a:t>
            </a:r>
          </a:p>
          <a:p>
            <a:pPr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P</a:t>
            </a:r>
            <a:r>
              <a:rPr lang="en-US" sz="2800" dirty="0" smtClean="0">
                <a:solidFill>
                  <a:schemeClr val="tx1"/>
                </a:solidFill>
                <a:latin typeface="Times New Roman" panose="02020603050405020304" pitchFamily="18" charset="0"/>
                <a:cs typeface="Times New Roman" panose="02020603050405020304" pitchFamily="18" charset="0"/>
              </a:rPr>
              <a:t>rotruding </a:t>
            </a:r>
            <a:r>
              <a:rPr lang="en-US" sz="2800" dirty="0">
                <a:solidFill>
                  <a:schemeClr val="tx1"/>
                </a:solidFill>
                <a:latin typeface="Times New Roman" panose="02020603050405020304" pitchFamily="18" charset="0"/>
                <a:cs typeface="Times New Roman" panose="02020603050405020304" pitchFamily="18" charset="0"/>
              </a:rPr>
              <a:t>from the rectum (prolapsed rectum) </a:t>
            </a:r>
          </a:p>
          <a:p>
            <a:pPr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P</a:t>
            </a:r>
            <a:r>
              <a:rPr lang="en-US" sz="2800" dirty="0" smtClean="0">
                <a:solidFill>
                  <a:schemeClr val="tx1"/>
                </a:solidFill>
                <a:latin typeface="Times New Roman" panose="02020603050405020304" pitchFamily="18" charset="0"/>
                <a:cs typeface="Times New Roman" panose="02020603050405020304" pitchFamily="18" charset="0"/>
              </a:rPr>
              <a:t>rotruding </a:t>
            </a:r>
            <a:r>
              <a:rPr lang="en-US" sz="2800" dirty="0">
                <a:solidFill>
                  <a:schemeClr val="tx1"/>
                </a:solidFill>
                <a:latin typeface="Times New Roman" panose="02020603050405020304" pitchFamily="18" charset="0"/>
                <a:cs typeface="Times New Roman" panose="02020603050405020304" pitchFamily="18" charset="0"/>
              </a:rPr>
              <a:t>from the vagina (prolapsed uterus) </a:t>
            </a:r>
          </a:p>
          <a:p>
            <a:pPr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G</a:t>
            </a:r>
            <a:r>
              <a:rPr lang="en-US" sz="2800" dirty="0" smtClean="0">
                <a:solidFill>
                  <a:schemeClr val="tx1"/>
                </a:solidFill>
                <a:latin typeface="Times New Roman" panose="02020603050405020304" pitchFamily="18" charset="0"/>
                <a:cs typeface="Times New Roman" panose="02020603050405020304" pitchFamily="18" charset="0"/>
              </a:rPr>
              <a:t>rowths </a:t>
            </a:r>
            <a:r>
              <a:rPr lang="en-US" sz="2800" dirty="0">
                <a:solidFill>
                  <a:schemeClr val="tx1"/>
                </a:solidFill>
                <a:latin typeface="Times New Roman" panose="02020603050405020304" pitchFamily="18" charset="0"/>
                <a:cs typeface="Times New Roman" panose="02020603050405020304" pitchFamily="18" charset="0"/>
              </a:rPr>
              <a:t>on the eye and bloody </a:t>
            </a:r>
            <a:r>
              <a:rPr lang="en-US" sz="2800" dirty="0" smtClean="0">
                <a:solidFill>
                  <a:schemeClr val="tx1"/>
                </a:solidFill>
                <a:latin typeface="Times New Roman" panose="02020603050405020304" pitchFamily="18" charset="0"/>
                <a:cs typeface="Times New Roman" panose="02020603050405020304" pitchFamily="18" charset="0"/>
              </a:rPr>
              <a:t>diarrhea </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25943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GB" sz="3200" b="1" dirty="0">
                <a:solidFill>
                  <a:prstClr val="white"/>
                </a:solidFill>
                <a:cs typeface="Times New Roman" panose="02020603050405020304" pitchFamily="18" charset="0"/>
              </a:rPr>
              <a:t>CONT..</a:t>
            </a:r>
            <a:endParaRPr lang="en-GB"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4992" y="1840197"/>
            <a:ext cx="11290768" cy="4818180"/>
          </a:xfrm>
        </p:spPr>
        <p:txBody>
          <a:bodyPr anchor="t">
            <a:noAutofit/>
          </a:bodyPr>
          <a:lstStyle/>
          <a:p>
            <a:pPr marL="0" indent="0" algn="just">
              <a:lnSpc>
                <a:spcPts val="3500"/>
              </a:lnSpc>
              <a:buNone/>
            </a:pPr>
            <a:r>
              <a:rPr lang="en-US" sz="2800" b="1" u="sng" dirty="0" smtClean="0">
                <a:solidFill>
                  <a:schemeClr val="tx1"/>
                </a:solidFill>
                <a:latin typeface="Times New Roman" panose="02020603050405020304" pitchFamily="18" charset="0"/>
                <a:cs typeface="Times New Roman" panose="02020603050405020304" pitchFamily="18" charset="0"/>
              </a:rPr>
              <a:t>Abnormal colour:</a:t>
            </a:r>
          </a:p>
          <a:p>
            <a:pPr marL="0" indent="0" algn="just">
              <a:lnSpc>
                <a:spcPts val="3500"/>
              </a:lnSpc>
              <a:buNone/>
            </a:pP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Red areas on light coloured skin (inflammation), dark blue areas on the skin or udder (gangrene). </a:t>
            </a:r>
          </a:p>
          <a:p>
            <a:pPr marL="0" indent="0" algn="just">
              <a:lnSpc>
                <a:spcPts val="3500"/>
              </a:lnSpc>
              <a:buNone/>
            </a:pPr>
            <a:r>
              <a:rPr lang="en-US" sz="2800" b="1" u="sng" dirty="0" smtClean="0">
                <a:solidFill>
                  <a:schemeClr val="tx1"/>
                </a:solidFill>
                <a:latin typeface="Times New Roman" panose="02020603050405020304" pitchFamily="18" charset="0"/>
                <a:cs typeface="Times New Roman" panose="02020603050405020304" pitchFamily="18" charset="0"/>
              </a:rPr>
              <a:t>Abnormal odour:</a:t>
            </a:r>
          </a:p>
          <a:p>
            <a:pPr marL="0" indent="0" algn="just">
              <a:lnSpc>
                <a:spcPts val="3500"/>
              </a:lnSpc>
              <a:buNone/>
            </a:pP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is difficult to detect on routine A/M examination. The odour of an abscess, a medicinal odour, stinkweed odour or an acetone odour of ketosis may be observed. Since many abattoirs in developing countries have not accommodation station or yards for animals, Inspector's antemortem judgment must be performed at the admission of slaughter animals </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25943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1587" t="38387" r="35301" b="10492"/>
          <a:stretch/>
        </p:blipFill>
        <p:spPr>
          <a:xfrm>
            <a:off x="893238" y="421629"/>
            <a:ext cx="9654559" cy="6436371"/>
          </a:xfrm>
          <a:prstGeom prst="rect">
            <a:avLst/>
          </a:prstGeom>
        </p:spPr>
      </p:pic>
    </p:spTree>
    <p:extLst>
      <p:ext uri="{BB962C8B-B14F-4D97-AF65-F5344CB8AC3E}">
        <p14:creationId xmlns:p14="http://schemas.microsoft.com/office/powerpoint/2010/main" val="39381565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sz="3200" b="1" dirty="0">
                <a:latin typeface="Times New Roman" panose="02020603050405020304" pitchFamily="18" charset="0"/>
                <a:cs typeface="Times New Roman" panose="02020603050405020304" pitchFamily="18" charset="0"/>
              </a:rPr>
              <a:t>How we categorize the animals after antemortem inspection? </a:t>
            </a:r>
            <a:endParaRPr lang="en-GB"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81192" y="1962117"/>
            <a:ext cx="11290768" cy="4895883"/>
          </a:xfrm>
        </p:spPr>
        <p:txBody>
          <a:bodyPr anchor="t">
            <a:noAutofit/>
          </a:bodyPr>
          <a:lstStyle/>
          <a:p>
            <a:pPr marL="0" indent="0" algn="just">
              <a:lnSpc>
                <a:spcPts val="3700"/>
              </a:lnSpc>
              <a:buNone/>
            </a:pPr>
            <a:r>
              <a:rPr lang="en-US" sz="2800" dirty="0">
                <a:solidFill>
                  <a:schemeClr val="tx1"/>
                </a:solidFill>
                <a:latin typeface="Times New Roman" panose="02020603050405020304" pitchFamily="18" charset="0"/>
                <a:cs typeface="Times New Roman" panose="02020603050405020304" pitchFamily="18" charset="0"/>
              </a:rPr>
              <a:t>Animals could be judged into any one of the following categories: </a:t>
            </a:r>
          </a:p>
          <a:p>
            <a:pPr algn="just">
              <a:lnSpc>
                <a:spcPts val="3700"/>
              </a:lnSpc>
            </a:pPr>
            <a:r>
              <a:rPr lang="en-US" sz="2800" dirty="0" smtClean="0">
                <a:solidFill>
                  <a:schemeClr val="tx1"/>
                </a:solidFill>
                <a:latin typeface="Times New Roman" panose="02020603050405020304" pitchFamily="18" charset="0"/>
                <a:cs typeface="Times New Roman" panose="02020603050405020304" pitchFamily="18" charset="0"/>
              </a:rPr>
              <a:t>Passed </a:t>
            </a:r>
            <a:r>
              <a:rPr lang="en-US" sz="2800" dirty="0">
                <a:solidFill>
                  <a:schemeClr val="tx1"/>
                </a:solidFill>
                <a:latin typeface="Times New Roman" panose="02020603050405020304" pitchFamily="18" charset="0"/>
                <a:cs typeface="Times New Roman" panose="02020603050405020304" pitchFamily="18" charset="0"/>
              </a:rPr>
              <a:t>for slaughter (proceed to slaughter without undue delay). </a:t>
            </a:r>
          </a:p>
          <a:p>
            <a:pPr algn="just">
              <a:lnSpc>
                <a:spcPts val="3700"/>
              </a:lnSpc>
            </a:pPr>
            <a:r>
              <a:rPr lang="en-US" sz="2800" dirty="0" smtClean="0">
                <a:solidFill>
                  <a:schemeClr val="tx1"/>
                </a:solidFill>
                <a:latin typeface="Times New Roman" panose="02020603050405020304" pitchFamily="18" charset="0"/>
                <a:cs typeface="Times New Roman" panose="02020603050405020304" pitchFamily="18" charset="0"/>
              </a:rPr>
              <a:t>Passed </a:t>
            </a:r>
            <a:r>
              <a:rPr lang="en-US" sz="2800" dirty="0">
                <a:solidFill>
                  <a:schemeClr val="tx1"/>
                </a:solidFill>
                <a:latin typeface="Times New Roman" panose="02020603050405020304" pitchFamily="18" charset="0"/>
                <a:cs typeface="Times New Roman" panose="02020603050405020304" pitchFamily="18" charset="0"/>
              </a:rPr>
              <a:t>for a second ante-mortem (animals insufficiently rested, or are temporarily affected by a physiological or metabolic condition.). </a:t>
            </a:r>
          </a:p>
          <a:p>
            <a:pPr algn="just">
              <a:lnSpc>
                <a:spcPts val="3700"/>
              </a:lnSpc>
            </a:pPr>
            <a:r>
              <a:rPr lang="en-US" sz="2800" dirty="0" smtClean="0">
                <a:solidFill>
                  <a:schemeClr val="tx1"/>
                </a:solidFill>
                <a:latin typeface="Times New Roman" panose="02020603050405020304" pitchFamily="18" charset="0"/>
                <a:cs typeface="Times New Roman" panose="02020603050405020304" pitchFamily="18" charset="0"/>
              </a:rPr>
              <a:t>Passed </a:t>
            </a:r>
            <a:r>
              <a:rPr lang="en-US" sz="2800" dirty="0">
                <a:solidFill>
                  <a:schemeClr val="tx1"/>
                </a:solidFill>
                <a:latin typeface="Times New Roman" panose="02020603050405020304" pitchFamily="18" charset="0"/>
                <a:cs typeface="Times New Roman" panose="02020603050405020304" pitchFamily="18" charset="0"/>
              </a:rPr>
              <a:t>for slaughter under special conditions. </a:t>
            </a:r>
          </a:p>
          <a:p>
            <a:pPr algn="just">
              <a:lnSpc>
                <a:spcPts val="3700"/>
              </a:lnSpc>
            </a:pPr>
            <a:r>
              <a:rPr lang="en-US" sz="2800" dirty="0" smtClean="0">
                <a:solidFill>
                  <a:schemeClr val="tx1"/>
                </a:solidFill>
                <a:latin typeface="Times New Roman" panose="02020603050405020304" pitchFamily="18" charset="0"/>
                <a:cs typeface="Times New Roman" panose="02020603050405020304" pitchFamily="18" charset="0"/>
              </a:rPr>
              <a:t>Condemned </a:t>
            </a:r>
            <a:r>
              <a:rPr lang="en-US" sz="2800" dirty="0">
                <a:solidFill>
                  <a:schemeClr val="tx1"/>
                </a:solidFill>
                <a:latin typeface="Times New Roman" panose="02020603050405020304" pitchFamily="18" charset="0"/>
                <a:cs typeface="Times New Roman" panose="02020603050405020304" pitchFamily="18" charset="0"/>
              </a:rPr>
              <a:t>(due to the presence of meat-borne hazards, </a:t>
            </a:r>
            <a:r>
              <a:rPr lang="en-US" sz="2800" dirty="0" smtClean="0">
                <a:solidFill>
                  <a:schemeClr val="tx1"/>
                </a:solidFill>
                <a:latin typeface="Times New Roman" panose="02020603050405020304" pitchFamily="18" charset="0"/>
                <a:cs typeface="Times New Roman" panose="02020603050405020304" pitchFamily="18" charset="0"/>
              </a:rPr>
              <a:t>occupational health </a:t>
            </a:r>
            <a:r>
              <a:rPr lang="en-US" sz="2800" dirty="0">
                <a:solidFill>
                  <a:schemeClr val="tx1"/>
                </a:solidFill>
                <a:latin typeface="Times New Roman" panose="02020603050405020304" pitchFamily="18" charset="0"/>
                <a:cs typeface="Times New Roman" panose="02020603050405020304" pitchFamily="18" charset="0"/>
              </a:rPr>
              <a:t>hazards). </a:t>
            </a:r>
          </a:p>
          <a:p>
            <a:pPr algn="just">
              <a:lnSpc>
                <a:spcPts val="3700"/>
              </a:lnSpc>
            </a:pPr>
            <a:r>
              <a:rPr lang="en-US" sz="2800" dirty="0" smtClean="0">
                <a:solidFill>
                  <a:schemeClr val="tx1"/>
                </a:solidFill>
                <a:latin typeface="Times New Roman" panose="02020603050405020304" pitchFamily="18" charset="0"/>
                <a:cs typeface="Times New Roman" panose="02020603050405020304" pitchFamily="18" charset="0"/>
              </a:rPr>
              <a:t>Emergency </a:t>
            </a:r>
            <a:r>
              <a:rPr lang="en-US" sz="2800" dirty="0">
                <a:solidFill>
                  <a:schemeClr val="tx1"/>
                </a:solidFill>
                <a:latin typeface="Times New Roman" panose="02020603050405020304" pitchFamily="18" charset="0"/>
                <a:cs typeface="Times New Roman" panose="02020603050405020304" pitchFamily="18" charset="0"/>
              </a:rPr>
              <a:t>slaughter. </a:t>
            </a:r>
          </a:p>
          <a:p>
            <a:pPr marL="0" indent="0" algn="just">
              <a:lnSpc>
                <a:spcPts val="3700"/>
              </a:lnSpc>
              <a:buNone/>
            </a:pPr>
            <a:endParaRPr lang="en-GB"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2594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15400" cy="1295400"/>
          </a:xfrm>
        </p:spPr>
        <p:txBody>
          <a:bodyPr>
            <a:normAutofit/>
          </a:bodyPr>
          <a:lstStyle/>
          <a:p>
            <a:r>
              <a:rPr lang="en-US" sz="3200" b="1" dirty="0" smtClean="0">
                <a:latin typeface="Times New Roman" panose="02020603050405020304" pitchFamily="18" charset="0"/>
                <a:cs typeface="Times New Roman" panose="02020603050405020304" pitchFamily="18" charset="0"/>
              </a:rPr>
              <a:t>Abattoir</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24248" y="1893194"/>
            <a:ext cx="10509160" cy="4829578"/>
          </a:xfrm>
        </p:spPr>
        <p:txBody>
          <a:bodyPr>
            <a:normAutofit fontScale="92500" lnSpcReduction="20000"/>
          </a:bodyPr>
          <a:lstStyle/>
          <a:p>
            <a:pPr algn="just">
              <a:buFont typeface="Wingdings" pitchFamily="2" charset="2"/>
              <a:buChar char="ü"/>
            </a:pPr>
            <a:endParaRPr lang="en-US" sz="3200" u="sng" dirty="0" smtClean="0">
              <a:latin typeface="Times New Roman" panose="02020603050405020304" pitchFamily="18" charset="0"/>
              <a:cs typeface="Times New Roman" panose="02020603050405020304" pitchFamily="18" charset="0"/>
            </a:endParaRPr>
          </a:p>
          <a:p>
            <a:pPr algn="just">
              <a:buFont typeface="Wingdings" pitchFamily="2" charset="2"/>
              <a:buChar char="ü"/>
            </a:pPr>
            <a:r>
              <a:rPr lang="en-US" sz="3200" u="sng" dirty="0" smtClean="0">
                <a:latin typeface="Times New Roman" panose="02020603050405020304" pitchFamily="18" charset="0"/>
                <a:cs typeface="Times New Roman" panose="02020603050405020304" pitchFamily="18" charset="0"/>
              </a:rPr>
              <a:t>Slaughter house</a:t>
            </a:r>
            <a:r>
              <a:rPr lang="en-US" sz="3200" dirty="0" smtClean="0">
                <a:latin typeface="Times New Roman" panose="02020603050405020304" pitchFamily="18" charset="0"/>
                <a:cs typeface="Times New Roman" panose="02020603050405020304" pitchFamily="18" charset="0"/>
              </a:rPr>
              <a:t> – technically referred as Abattoir.</a:t>
            </a:r>
          </a:p>
          <a:p>
            <a:pPr algn="just">
              <a:buFont typeface="Wingdings" pitchFamily="2" charset="2"/>
              <a:buChar char="ü"/>
            </a:pPr>
            <a:r>
              <a:rPr lang="en-US" sz="3200" dirty="0" smtClean="0">
                <a:latin typeface="Times New Roman" panose="02020603050405020304" pitchFamily="18" charset="0"/>
                <a:cs typeface="Times New Roman" panose="02020603050405020304" pitchFamily="18" charset="0"/>
              </a:rPr>
              <a:t>Traditionally called butcheries, giving negative feeling due to foul smell, unhygienic disposal of wastes.</a:t>
            </a:r>
          </a:p>
          <a:p>
            <a:pPr algn="just">
              <a:buFont typeface="Wingdings" pitchFamily="2" charset="2"/>
              <a:buChar char="ü"/>
            </a:pPr>
            <a:r>
              <a:rPr lang="en-US" sz="3200" dirty="0">
                <a:latin typeface="Times New Roman" panose="02020603050405020304" pitchFamily="18" charset="0"/>
                <a:cs typeface="Times New Roman" panose="02020603050405020304" pitchFamily="18" charset="0"/>
              </a:rPr>
              <a:t>Slaughter </a:t>
            </a:r>
            <a:r>
              <a:rPr lang="en-US" sz="3200" dirty="0" smtClean="0">
                <a:latin typeface="Times New Roman" panose="02020603050405020304" pitchFamily="18" charset="0"/>
                <a:cs typeface="Times New Roman" panose="02020603050405020304" pitchFamily="18" charset="0"/>
              </a:rPr>
              <a:t>house is a place where animals meant for human consumptions are sacrificed.</a:t>
            </a:r>
          </a:p>
          <a:p>
            <a:pPr algn="just">
              <a:buFont typeface="Wingdings" pitchFamily="2" charset="2"/>
              <a:buChar char="ü"/>
            </a:pPr>
            <a:r>
              <a:rPr lang="en-US" sz="3200" dirty="0" smtClean="0">
                <a:latin typeface="Times New Roman" panose="02020603050405020304" pitchFamily="18" charset="0"/>
                <a:cs typeface="Times New Roman" panose="02020603050405020304" pitchFamily="18" charset="0"/>
              </a:rPr>
              <a:t>Abattoir is any </a:t>
            </a:r>
            <a:r>
              <a:rPr lang="en-US" sz="3200" dirty="0">
                <a:latin typeface="Times New Roman" panose="02020603050405020304" pitchFamily="18" charset="0"/>
                <a:cs typeface="Times New Roman" panose="02020603050405020304" pitchFamily="18" charset="0"/>
              </a:rPr>
              <a:t>establishment where </a:t>
            </a:r>
            <a:r>
              <a:rPr lang="en-US" sz="3200" u="sng" dirty="0">
                <a:latin typeface="Times New Roman" panose="02020603050405020304" pitchFamily="18" charset="0"/>
                <a:cs typeface="Times New Roman" panose="02020603050405020304" pitchFamily="18" charset="0"/>
              </a:rPr>
              <a:t>specified animals</a:t>
            </a:r>
            <a:r>
              <a:rPr lang="en-US" sz="3200" dirty="0">
                <a:latin typeface="Times New Roman" panose="02020603050405020304" pitchFamily="18" charset="0"/>
                <a:cs typeface="Times New Roman" panose="02020603050405020304" pitchFamily="18" charset="0"/>
              </a:rPr>
              <a:t> are slaughtered and dressed for human consumption and that is </a:t>
            </a:r>
            <a:r>
              <a:rPr lang="en-US" sz="3200" u="sng" dirty="0">
                <a:latin typeface="Times New Roman" panose="02020603050405020304" pitchFamily="18" charset="0"/>
                <a:cs typeface="Times New Roman" panose="02020603050405020304" pitchFamily="18" charset="0"/>
              </a:rPr>
              <a:t>approved</a:t>
            </a:r>
            <a:r>
              <a:rPr lang="en-US" sz="3200" dirty="0">
                <a:latin typeface="Times New Roman" panose="02020603050405020304" pitchFamily="18" charset="0"/>
                <a:cs typeface="Times New Roman" panose="02020603050405020304" pitchFamily="18" charset="0"/>
              </a:rPr>
              <a:t>, </a:t>
            </a:r>
            <a:r>
              <a:rPr lang="en-US" sz="3200" u="sng" dirty="0">
                <a:latin typeface="Times New Roman" panose="02020603050405020304" pitchFamily="18" charset="0"/>
                <a:cs typeface="Times New Roman" panose="02020603050405020304" pitchFamily="18" charset="0"/>
              </a:rPr>
              <a:t>registered</a:t>
            </a:r>
            <a:r>
              <a:rPr lang="en-US" sz="3200" dirty="0">
                <a:latin typeface="Times New Roman" panose="02020603050405020304" pitchFamily="18" charset="0"/>
                <a:cs typeface="Times New Roman" panose="02020603050405020304" pitchFamily="18" charset="0"/>
              </a:rPr>
              <a:t> and/or listed by the competent authority for such purposes.</a:t>
            </a:r>
          </a:p>
          <a:p>
            <a:pPr algn="just">
              <a:buFont typeface="Wingdings" pitchFamily="2" charset="2"/>
              <a:buChar char="ü"/>
            </a:pPr>
            <a:endParaRPr lang="en-US" dirty="0" smtClean="0"/>
          </a:p>
          <a:p>
            <a:pPr algn="just"/>
            <a:endParaRPr lang="en-US" dirty="0"/>
          </a:p>
        </p:txBody>
      </p:sp>
    </p:spTree>
    <p:extLst>
      <p:ext uri="{BB962C8B-B14F-4D97-AF65-F5344CB8AC3E}">
        <p14:creationId xmlns:p14="http://schemas.microsoft.com/office/powerpoint/2010/main" val="2095074799"/>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Postmortem inspection</a:t>
            </a:r>
            <a:endParaRPr lang="en-US" sz="3200" dirty="0">
              <a:latin typeface="Times New Roman" panose="02020603050405020304" pitchFamily="18" charset="0"/>
              <a:cs typeface="Times New Roman" panose="02020603050405020304" pitchFamily="18" charset="0"/>
            </a:endParaRPr>
          </a:p>
        </p:txBody>
      </p:sp>
      <p:sp>
        <p:nvSpPr>
          <p:cNvPr id="7" name="Text Placeholder 6"/>
          <p:cNvSpPr>
            <a:spLocks noGrp="1"/>
          </p:cNvSpPr>
          <p:nvPr>
            <p:ph idx="1"/>
          </p:nvPr>
        </p:nvSpPr>
        <p:spPr>
          <a:xfrm>
            <a:off x="581192" y="2180496"/>
            <a:ext cx="11029615" cy="4479611"/>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Covers </a:t>
            </a:r>
            <a:r>
              <a:rPr lang="en-US" sz="3200" dirty="0">
                <a:latin typeface="Times New Roman" panose="02020603050405020304" pitchFamily="18" charset="0"/>
                <a:cs typeface="Times New Roman" panose="02020603050405020304" pitchFamily="18" charset="0"/>
              </a:rPr>
              <a:t>the inspection of the carcasses and parts of meat and poultry used for human food</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It take place </a:t>
            </a:r>
            <a:r>
              <a:rPr lang="en-US" sz="3200" dirty="0">
                <a:latin typeface="Times New Roman" panose="02020603050405020304" pitchFamily="18" charset="0"/>
                <a:cs typeface="Times New Roman" panose="02020603050405020304" pitchFamily="18" charset="0"/>
              </a:rPr>
              <a:t>after the animal or poultry has been slaughtered thus the term “post-mortem,” meaning “after death” in </a:t>
            </a:r>
            <a:r>
              <a:rPr lang="en-US" sz="3200" dirty="0" smtClean="0">
                <a:latin typeface="Times New Roman" panose="02020603050405020304" pitchFamily="18" charset="0"/>
                <a:cs typeface="Times New Roman" panose="02020603050405020304" pitchFamily="18" charset="0"/>
              </a:rPr>
              <a:t>Latin</a:t>
            </a:r>
          </a:p>
          <a:p>
            <a:pPr algn="just"/>
            <a:r>
              <a:rPr lang="en-US" sz="3200" dirty="0" smtClean="0">
                <a:latin typeface="Times New Roman" panose="02020603050405020304" pitchFamily="18" charset="0"/>
                <a:cs typeface="Times New Roman" panose="02020603050405020304" pitchFamily="18" charset="0"/>
              </a:rPr>
              <a:t>It covers </a:t>
            </a:r>
            <a:r>
              <a:rPr lang="en-US" sz="3200" dirty="0">
                <a:latin typeface="Times New Roman" panose="02020603050405020304" pitchFamily="18" charset="0"/>
                <a:cs typeface="Times New Roman" panose="02020603050405020304" pitchFamily="18" charset="0"/>
              </a:rPr>
              <a:t>the steps in the slaughter process that begin at stunning and ends at the step where the carcass is placed in the cooler</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6105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anose="02020603050405020304" pitchFamily="18" charset="0"/>
                <a:cs typeface="Times New Roman" panose="02020603050405020304" pitchFamily="18" charset="0"/>
              </a:rPr>
              <a:t>PM cont…</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81192" y="2019870"/>
            <a:ext cx="11029615" cy="3838930"/>
          </a:xfrm>
        </p:spPr>
        <p:txBody>
          <a:bodyPr>
            <a:normAutofit/>
          </a:bodyPr>
          <a:lstStyle/>
          <a:p>
            <a:pPr algn="just"/>
            <a:r>
              <a:rPr lang="en-US" sz="3200" dirty="0">
                <a:latin typeface="Times New Roman" panose="02020603050405020304" pitchFamily="18" charset="0"/>
                <a:cs typeface="Times New Roman" panose="02020603050405020304" pitchFamily="18" charset="0"/>
              </a:rPr>
              <a:t>The </a:t>
            </a:r>
            <a:r>
              <a:rPr lang="en-US" sz="3200" u="sng" dirty="0">
                <a:latin typeface="Times New Roman" panose="02020603050405020304" pitchFamily="18" charset="0"/>
                <a:cs typeface="Times New Roman" panose="02020603050405020304" pitchFamily="18" charset="0"/>
              </a:rPr>
              <a:t>purpose</a:t>
            </a:r>
            <a:r>
              <a:rPr lang="en-US" sz="3200" dirty="0">
                <a:latin typeface="Times New Roman" panose="02020603050405020304" pitchFamily="18" charset="0"/>
                <a:cs typeface="Times New Roman" panose="02020603050405020304" pitchFamily="18" charset="0"/>
              </a:rPr>
              <a:t> is to protect the public health by ensuring that the carcasses and parts that enter the market are wholesome, not adulterated, and properly marked, labeled, and packaged.</a:t>
            </a:r>
          </a:p>
          <a:p>
            <a:pPr algn="just"/>
            <a:r>
              <a:rPr lang="en-US" sz="3200" dirty="0">
                <a:latin typeface="Times New Roman" panose="02020603050405020304" pitchFamily="18" charset="0"/>
                <a:cs typeface="Times New Roman" panose="02020603050405020304" pitchFamily="18" charset="0"/>
              </a:rPr>
              <a:t>PM inspection involves making regulatory decisions, documenting findings, and taking enforcement actions when appropriate.</a:t>
            </a: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5872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581192" y="2180496"/>
            <a:ext cx="11029615" cy="4343134"/>
          </a:xfrm>
        </p:spPr>
        <p:txBody>
          <a:bodyPr>
            <a:normAutofit/>
          </a:bodyPr>
          <a:lstStyle/>
          <a:p>
            <a:r>
              <a:rPr lang="en-US" sz="3200" b="1" dirty="0" smtClean="0">
                <a:latin typeface="Times New Roman" panose="02020603050405020304" pitchFamily="18" charset="0"/>
                <a:cs typeface="Times New Roman" panose="02020603050405020304" pitchFamily="18" charset="0"/>
              </a:rPr>
              <a:t>The Public Health Act, 2009 Section 137 </a:t>
            </a:r>
            <a:r>
              <a:rPr lang="en-US" sz="3200" dirty="0" smtClean="0">
                <a:latin typeface="Times New Roman" panose="02020603050405020304" pitchFamily="18" charset="0"/>
                <a:cs typeface="Times New Roman" panose="02020603050405020304" pitchFamily="18" charset="0"/>
              </a:rPr>
              <a:t>states that; </a:t>
            </a:r>
          </a:p>
          <a:p>
            <a:pPr marL="0" indent="0" algn="ctr">
              <a:buNone/>
            </a:pPr>
            <a:r>
              <a:rPr lang="en-US" sz="3200" dirty="0" smtClean="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Subject to the provisions of the Meat Industry Act, the </a:t>
            </a:r>
            <a:r>
              <a:rPr lang="en-US" sz="3200" dirty="0" smtClean="0">
                <a:latin typeface="Times New Roman" panose="02020603050405020304" pitchFamily="18" charset="0"/>
                <a:cs typeface="Times New Roman" panose="02020603050405020304" pitchFamily="18" charset="0"/>
              </a:rPr>
              <a:t>Authority shall </a:t>
            </a:r>
            <a:r>
              <a:rPr lang="en-US" sz="3200" dirty="0">
                <a:latin typeface="Times New Roman" panose="02020603050405020304" pitchFamily="18" charset="0"/>
                <a:cs typeface="Times New Roman" panose="02020603050405020304" pitchFamily="18" charset="0"/>
              </a:rPr>
              <a:t>make necessary procedures to ensure that all meat or </a:t>
            </a:r>
            <a:r>
              <a:rPr lang="en-US" sz="3200" dirty="0" smtClean="0">
                <a:latin typeface="Times New Roman" panose="02020603050405020304" pitchFamily="18" charset="0"/>
                <a:cs typeface="Times New Roman" panose="02020603050405020304" pitchFamily="18" charset="0"/>
              </a:rPr>
              <a:t>poultry intended </a:t>
            </a:r>
            <a:r>
              <a:rPr lang="en-US" sz="3200" dirty="0">
                <a:latin typeface="Times New Roman" panose="02020603050405020304" pitchFamily="18" charset="0"/>
                <a:cs typeface="Times New Roman" panose="02020603050405020304" pitchFamily="18" charset="0"/>
              </a:rPr>
              <a:t>for human consumption is inspected both at the </a:t>
            </a:r>
            <a:r>
              <a:rPr lang="en-US" sz="3200" dirty="0" smtClean="0">
                <a:latin typeface="Times New Roman" panose="02020603050405020304" pitchFamily="18" charset="0"/>
                <a:cs typeface="Times New Roman" panose="02020603050405020304" pitchFamily="18" charset="0"/>
              </a:rPr>
              <a:t>ante</a:t>
            </a:r>
          </a:p>
          <a:p>
            <a:pPr marL="0" indent="0" algn="ctr">
              <a:buNone/>
            </a:pPr>
            <a:r>
              <a:rPr lang="en-US" sz="3200" dirty="0" smtClean="0">
                <a:latin typeface="Times New Roman" panose="02020603050405020304" pitchFamily="18" charset="0"/>
                <a:cs typeface="Times New Roman" panose="02020603050405020304" pitchFamily="18" charset="0"/>
              </a:rPr>
              <a:t>mortem and </a:t>
            </a:r>
            <a:r>
              <a:rPr lang="en-US" sz="3200" dirty="0">
                <a:latin typeface="Times New Roman" panose="02020603050405020304" pitchFamily="18" charset="0"/>
                <a:cs typeface="Times New Roman" panose="02020603050405020304" pitchFamily="18" charset="0"/>
              </a:rPr>
              <a:t>post mortem</a:t>
            </a:r>
            <a:r>
              <a:rPr lang="en-US" sz="3200" dirty="0" smtClean="0">
                <a:latin typeface="Times New Roman" panose="02020603050405020304" pitchFamily="18" charset="0"/>
                <a:cs typeface="Times New Roman" panose="02020603050405020304" pitchFamily="18" charset="0"/>
              </a:rPr>
              <a:t>.”</a:t>
            </a:r>
          </a:p>
          <a:p>
            <a:pPr marL="0" indent="0" algn="ctr">
              <a:buNone/>
            </a:pPr>
            <a:endParaRPr lang="en-US" sz="3200" dirty="0" smtClean="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"Authority" means a district authority or an urban authority;</a:t>
            </a:r>
          </a:p>
        </p:txBody>
      </p:sp>
    </p:spTree>
    <p:extLst>
      <p:ext uri="{BB962C8B-B14F-4D97-AF65-F5344CB8AC3E}">
        <p14:creationId xmlns:p14="http://schemas.microsoft.com/office/powerpoint/2010/main" val="557590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31065" y="631065"/>
            <a:ext cx="11029950" cy="6027805"/>
          </a:xfrm>
        </p:spPr>
        <p:txBody>
          <a:bodyPr>
            <a:normAutofit/>
          </a:bodyPr>
          <a:lstStyle/>
          <a:p>
            <a:r>
              <a:rPr lang="en-US" sz="3200" dirty="0">
                <a:latin typeface="Times New Roman" panose="02020603050405020304" pitchFamily="18" charset="0"/>
                <a:cs typeface="Times New Roman" panose="02020603050405020304" pitchFamily="18" charset="0"/>
              </a:rPr>
              <a:t>Postmortem inspection should provide necessary information for the scientific evaluation of pathological lesions pertinent to the wholesomeness of meat. </a:t>
            </a:r>
          </a:p>
          <a:p>
            <a:r>
              <a:rPr lang="en-US" sz="3200" dirty="0">
                <a:latin typeface="Times New Roman" panose="02020603050405020304" pitchFamily="18" charset="0"/>
                <a:cs typeface="Times New Roman" panose="02020603050405020304" pitchFamily="18" charset="0"/>
              </a:rPr>
              <a:t>Professional and technical knowledge must be fully utilized by: </a:t>
            </a:r>
          </a:p>
          <a:p>
            <a:pPr marL="800100" lvl="1" indent="-342900"/>
            <a:r>
              <a:rPr lang="en-US" sz="3200" i="1" dirty="0">
                <a:latin typeface="Times New Roman" panose="02020603050405020304" pitchFamily="18" charset="0"/>
                <a:cs typeface="Times New Roman" panose="02020603050405020304" pitchFamily="18" charset="0"/>
              </a:rPr>
              <a:t>viewing, incision, palpation </a:t>
            </a:r>
            <a:r>
              <a:rPr lang="en-US" sz="3200" dirty="0">
                <a:latin typeface="Times New Roman" panose="02020603050405020304" pitchFamily="18" charset="0"/>
                <a:cs typeface="Times New Roman" panose="02020603050405020304" pitchFamily="18" charset="0"/>
              </a:rPr>
              <a:t>and </a:t>
            </a:r>
            <a:r>
              <a:rPr lang="en-US" sz="3200" i="1" dirty="0">
                <a:latin typeface="Times New Roman" panose="02020603050405020304" pitchFamily="18" charset="0"/>
                <a:cs typeface="Times New Roman" panose="02020603050405020304" pitchFamily="18" charset="0"/>
              </a:rPr>
              <a:t>olfaction techniques</a:t>
            </a:r>
            <a:r>
              <a:rPr lang="en-US" sz="3200" dirty="0">
                <a:latin typeface="Times New Roman" panose="02020603050405020304" pitchFamily="18" charset="0"/>
                <a:cs typeface="Times New Roman" panose="02020603050405020304" pitchFamily="18" charset="0"/>
              </a:rPr>
              <a:t>.</a:t>
            </a:r>
          </a:p>
          <a:p>
            <a:pPr marL="800100" lvl="1" indent="-342900"/>
            <a:r>
              <a:rPr lang="en-US" sz="3200" i="1" dirty="0">
                <a:latin typeface="Times New Roman" panose="02020603050405020304" pitchFamily="18" charset="0"/>
                <a:cs typeface="Times New Roman" panose="02020603050405020304" pitchFamily="18" charset="0"/>
              </a:rPr>
              <a:t>classifying the lesions </a:t>
            </a:r>
            <a:r>
              <a:rPr lang="en-US" sz="3200" dirty="0">
                <a:latin typeface="Times New Roman" panose="02020603050405020304" pitchFamily="18" charset="0"/>
                <a:cs typeface="Times New Roman" panose="02020603050405020304" pitchFamily="18" charset="0"/>
              </a:rPr>
              <a:t>into one of two major categories - </a:t>
            </a:r>
            <a:r>
              <a:rPr lang="en-US" sz="3200" i="1" dirty="0">
                <a:latin typeface="Times New Roman" panose="02020603050405020304" pitchFamily="18" charset="0"/>
                <a:cs typeface="Times New Roman" panose="02020603050405020304" pitchFamily="18" charset="0"/>
              </a:rPr>
              <a:t>acute or chronic</a:t>
            </a:r>
            <a:r>
              <a:rPr lang="en-US" sz="3200" dirty="0">
                <a:latin typeface="Times New Roman" panose="02020603050405020304" pitchFamily="18" charset="0"/>
                <a:cs typeface="Times New Roman" panose="02020603050405020304" pitchFamily="18" charset="0"/>
              </a:rPr>
              <a:t>.</a:t>
            </a:r>
          </a:p>
          <a:p>
            <a:pPr marL="800100" lvl="1" indent="-342900"/>
            <a:r>
              <a:rPr lang="en-US" sz="3200" dirty="0">
                <a:latin typeface="Times New Roman" panose="02020603050405020304" pitchFamily="18" charset="0"/>
                <a:cs typeface="Times New Roman" panose="02020603050405020304" pitchFamily="18" charset="0"/>
              </a:rPr>
              <a:t>establishing whether the </a:t>
            </a:r>
            <a:r>
              <a:rPr lang="en-US" sz="3200" i="1" dirty="0">
                <a:latin typeface="Times New Roman" panose="02020603050405020304" pitchFamily="18" charset="0"/>
                <a:cs typeface="Times New Roman" panose="02020603050405020304" pitchFamily="18" charset="0"/>
              </a:rPr>
              <a:t>condition is localized or generalized</a:t>
            </a:r>
            <a:r>
              <a:rPr lang="en-US" sz="3200" dirty="0">
                <a:latin typeface="Times New Roman" panose="02020603050405020304" pitchFamily="18" charset="0"/>
                <a:cs typeface="Times New Roman" panose="02020603050405020304" pitchFamily="18" charset="0"/>
              </a:rPr>
              <a:t>, and the extent of systemic changes in other organs or tissues</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8829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048" y="982177"/>
            <a:ext cx="10058400" cy="4524315"/>
          </a:xfrm>
          <a:prstGeom prst="rect">
            <a:avLst/>
          </a:prstGeom>
        </p:spPr>
        <p:txBody>
          <a:bodyPr wrap="square">
            <a:spAutoFit/>
          </a:bodyPr>
          <a:lstStyle/>
          <a:p>
            <a:pPr marL="914400" lvl="1" indent="-457200" algn="just">
              <a:buFont typeface="Wingdings" panose="05000000000000000000" pitchFamily="2" charset="2"/>
              <a:buChar char="§"/>
            </a:pPr>
            <a:r>
              <a:rPr lang="en-US" sz="3200" i="1" dirty="0">
                <a:latin typeface="Times New Roman" panose="02020603050405020304" pitchFamily="18" charset="0"/>
                <a:cs typeface="Times New Roman" panose="02020603050405020304" pitchFamily="18" charset="0"/>
              </a:rPr>
              <a:t>determining the significance of primary and systemic pathological lesions </a:t>
            </a:r>
            <a:r>
              <a:rPr lang="en-US" sz="3200" dirty="0">
                <a:latin typeface="Times New Roman" panose="02020603050405020304" pitchFamily="18" charset="0"/>
                <a:cs typeface="Times New Roman" panose="02020603050405020304" pitchFamily="18" charset="0"/>
              </a:rPr>
              <a:t>and their relevance to major organs and systems, particularly the liver, kidneys, heart, spleen and lymphatic system.</a:t>
            </a:r>
          </a:p>
          <a:p>
            <a:pPr marL="914400" lvl="1" indent="-457200" algn="just">
              <a:buFont typeface="Arial" panose="020B0604020202020204" pitchFamily="34" charset="0"/>
              <a:buChar char="•"/>
            </a:pPr>
            <a:r>
              <a:rPr lang="en-US" sz="3200" i="1" dirty="0">
                <a:latin typeface="Times New Roman" panose="02020603050405020304" pitchFamily="18" charset="0"/>
                <a:cs typeface="Times New Roman" panose="02020603050405020304" pitchFamily="18" charset="0"/>
              </a:rPr>
              <a:t>coordinating all the components of antemortem and postmortem findings </a:t>
            </a:r>
            <a:r>
              <a:rPr lang="en-US" sz="3200" dirty="0">
                <a:latin typeface="Times New Roman" panose="02020603050405020304" pitchFamily="18" charset="0"/>
                <a:cs typeface="Times New Roman" panose="02020603050405020304" pitchFamily="18" charset="0"/>
              </a:rPr>
              <a:t>to make a final diagnosis.</a:t>
            </a:r>
          </a:p>
          <a:p>
            <a:pPr marL="914400" lvl="1" indent="-457200" algn="just">
              <a:buFont typeface="Arial" panose="020B0604020202020204" pitchFamily="34" charset="0"/>
              <a:buChar char="•"/>
            </a:pPr>
            <a:r>
              <a:rPr lang="en-US" sz="3200" i="1" dirty="0">
                <a:latin typeface="Times New Roman" panose="02020603050405020304" pitchFamily="18" charset="0"/>
                <a:cs typeface="Times New Roman" panose="02020603050405020304" pitchFamily="18" charset="0"/>
              </a:rPr>
              <a:t>submitting the samples to the laboratory for diagnostic support</a:t>
            </a:r>
            <a:r>
              <a:rPr lang="en-US" sz="3200" dirty="0">
                <a:latin typeface="Times New Roman" panose="02020603050405020304" pitchFamily="18" charset="0"/>
                <a:cs typeface="Times New Roman" panose="02020603050405020304" pitchFamily="18" charset="0"/>
              </a:rPr>
              <a:t>, if abattoir has holding and refrigeration facilities for carcasses under detention.</a:t>
            </a:r>
          </a:p>
        </p:txBody>
      </p:sp>
    </p:spTree>
    <p:extLst>
      <p:ext uri="{BB962C8B-B14F-4D97-AF65-F5344CB8AC3E}">
        <p14:creationId xmlns:p14="http://schemas.microsoft.com/office/powerpoint/2010/main" val="4031889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Carcass </a:t>
            </a:r>
            <a:r>
              <a:rPr lang="en-US" sz="3200" b="1" dirty="0" smtClean="0">
                <a:latin typeface="Times New Roman" panose="02020603050405020304" pitchFamily="18" charset="0"/>
                <a:cs typeface="Times New Roman" panose="02020603050405020304" pitchFamily="18" charset="0"/>
              </a:rPr>
              <a:t>judgment</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81192" y="2180496"/>
            <a:ext cx="11029615" cy="2468777"/>
          </a:xfrm>
        </p:spPr>
        <p:txBody>
          <a:bodyPr>
            <a:noAutofit/>
          </a:bodyPr>
          <a:lstStyle/>
          <a:p>
            <a:r>
              <a:rPr lang="en-US" sz="2800" dirty="0" smtClean="0">
                <a:latin typeface="Times New Roman" panose="02020603050405020304" pitchFamily="18" charset="0"/>
                <a:cs typeface="Times New Roman" panose="02020603050405020304" pitchFamily="18" charset="0"/>
              </a:rPr>
              <a:t>There </a:t>
            </a:r>
            <a:r>
              <a:rPr lang="en-US" sz="2800" dirty="0">
                <a:latin typeface="Times New Roman" panose="02020603050405020304" pitchFamily="18" charset="0"/>
                <a:cs typeface="Times New Roman" panose="02020603050405020304" pitchFamily="18" charset="0"/>
              </a:rPr>
              <a:t>are three possible outcomes of the inspection. </a:t>
            </a:r>
          </a:p>
          <a:p>
            <a:pPr marL="666900" lvl="1" indent="-342900">
              <a:buFont typeface="+mj-lt"/>
              <a:buAutoNum type="arabicPeriod"/>
            </a:pPr>
            <a:r>
              <a:rPr lang="en-US" sz="2800" dirty="0">
                <a:latin typeface="Times New Roman" panose="02020603050405020304" pitchFamily="18" charset="0"/>
                <a:cs typeface="Times New Roman" panose="02020603050405020304" pitchFamily="18" charset="0"/>
              </a:rPr>
              <a:t>P</a:t>
            </a:r>
            <a:r>
              <a:rPr lang="en-US" sz="2800" dirty="0" smtClean="0">
                <a:latin typeface="Times New Roman" panose="02020603050405020304" pitchFamily="18" charset="0"/>
                <a:cs typeface="Times New Roman" panose="02020603050405020304" pitchFamily="18" charset="0"/>
              </a:rPr>
              <a:t>assed</a:t>
            </a:r>
            <a:r>
              <a:rPr lang="en-US" sz="2800" dirty="0">
                <a:latin typeface="Times New Roman" panose="02020603050405020304" pitchFamily="18" charset="0"/>
                <a:cs typeface="Times New Roman" panose="02020603050405020304" pitchFamily="18" charset="0"/>
              </a:rPr>
              <a:t>, and thus eligible to receive the marks of inspection </a:t>
            </a:r>
            <a:endParaRPr lang="en-US" sz="2800" dirty="0" smtClean="0">
              <a:latin typeface="Times New Roman" panose="02020603050405020304" pitchFamily="18" charset="0"/>
              <a:cs typeface="Times New Roman" panose="02020603050405020304" pitchFamily="18" charset="0"/>
            </a:endParaRPr>
          </a:p>
          <a:p>
            <a:pPr marL="666900" lvl="1" indent="-342900">
              <a:buFont typeface="+mj-lt"/>
              <a:buAutoNum type="arabicPeriod"/>
            </a:pPr>
            <a:r>
              <a:rPr lang="en-US" sz="2800" dirty="0" smtClean="0">
                <a:latin typeface="Times New Roman" panose="02020603050405020304" pitchFamily="18" charset="0"/>
                <a:cs typeface="Times New Roman" panose="02020603050405020304" pitchFamily="18" charset="0"/>
              </a:rPr>
              <a:t>Suspect</a:t>
            </a:r>
            <a:r>
              <a:rPr lang="en-US" sz="2800" dirty="0">
                <a:latin typeface="Times New Roman" panose="02020603050405020304" pitchFamily="18" charset="0"/>
                <a:cs typeface="Times New Roman" panose="02020603050405020304" pitchFamily="18" charset="0"/>
              </a:rPr>
              <a:t>, which must be retained for veterinary disposition </a:t>
            </a:r>
            <a:r>
              <a:rPr lang="en-US" sz="2800" dirty="0" smtClean="0">
                <a:latin typeface="Times New Roman" panose="02020603050405020304" pitchFamily="18" charset="0"/>
                <a:cs typeface="Times New Roman" panose="02020603050405020304" pitchFamily="18" charset="0"/>
              </a:rPr>
              <a:t>and </a:t>
            </a:r>
            <a:endParaRPr lang="en-US" sz="2800" dirty="0">
              <a:latin typeface="Times New Roman" panose="02020603050405020304" pitchFamily="18" charset="0"/>
              <a:cs typeface="Times New Roman" panose="02020603050405020304" pitchFamily="18" charset="0"/>
            </a:endParaRPr>
          </a:p>
          <a:p>
            <a:pPr marL="666900" lvl="1" indent="-342900">
              <a:buFont typeface="+mj-lt"/>
              <a:buAutoNum type="arabicPeriod"/>
            </a:pPr>
            <a:r>
              <a:rPr lang="en-US" sz="2800" dirty="0">
                <a:latin typeface="Times New Roman" panose="02020603050405020304" pitchFamily="18" charset="0"/>
                <a:cs typeface="Times New Roman" panose="02020603050405020304" pitchFamily="18" charset="0"/>
              </a:rPr>
              <a:t>C</a:t>
            </a:r>
            <a:r>
              <a:rPr lang="en-US" sz="2800" dirty="0" smtClean="0">
                <a:latin typeface="Times New Roman" panose="02020603050405020304" pitchFamily="18" charset="0"/>
                <a:cs typeface="Times New Roman" panose="02020603050405020304" pitchFamily="18" charset="0"/>
              </a:rPr>
              <a:t>ondemned</a:t>
            </a:r>
            <a:r>
              <a:rPr lang="en-US" sz="2800" dirty="0">
                <a:latin typeface="Times New Roman" panose="02020603050405020304" pitchFamily="18" charset="0"/>
                <a:cs typeface="Times New Roman" panose="02020603050405020304" pitchFamily="18" charset="0"/>
              </a:rPr>
              <a:t>, which is not eligible to receive the marks of inspection and cannot enter </a:t>
            </a:r>
            <a:r>
              <a:rPr lang="en-US" sz="2800" dirty="0" smtClean="0">
                <a:latin typeface="Times New Roman" panose="02020603050405020304" pitchFamily="18" charset="0"/>
                <a:cs typeface="Times New Roman" panose="02020603050405020304" pitchFamily="18" charset="0"/>
              </a:rPr>
              <a:t>commerce</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581192" y="4765183"/>
            <a:ext cx="11228735" cy="19318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lumMod val="85000"/>
                    <a:lumOff val="15000"/>
                  </a:schemeClr>
                </a:solidFill>
                <a:latin typeface="Times New Roman" panose="02020603050405020304" pitchFamily="18" charset="0"/>
                <a:cs typeface="Times New Roman" panose="02020603050405020304" pitchFamily="18" charset="0"/>
              </a:rPr>
              <a:t>Trimming or condemnation may involve:</a:t>
            </a:r>
          </a:p>
          <a:p>
            <a:pPr marL="800100" lvl="1" indent="-342900">
              <a:buFont typeface="Arial" panose="020B0604020202020204" pitchFamily="34" charset="0"/>
              <a:buChar char="•"/>
            </a:pPr>
            <a:r>
              <a:rPr lang="en-US" sz="2400" dirty="0" smtClean="0">
                <a:solidFill>
                  <a:schemeClr val="tx1">
                    <a:lumMod val="85000"/>
                    <a:lumOff val="15000"/>
                  </a:schemeClr>
                </a:solidFill>
                <a:latin typeface="Times New Roman" panose="02020603050405020304" pitchFamily="18" charset="0"/>
                <a:cs typeface="Times New Roman" panose="02020603050405020304" pitchFamily="18" charset="0"/>
              </a:rPr>
              <a:t>Any </a:t>
            </a:r>
            <a: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t>portion of a carcass or a carcass that is </a:t>
            </a:r>
            <a:r>
              <a:rPr lang="en-US" sz="2400" i="1" dirty="0">
                <a:solidFill>
                  <a:schemeClr val="tx1">
                    <a:lumMod val="85000"/>
                    <a:lumOff val="15000"/>
                  </a:schemeClr>
                </a:solidFill>
                <a:latin typeface="Times New Roman" panose="02020603050405020304" pitchFamily="18" charset="0"/>
                <a:cs typeface="Times New Roman" panose="02020603050405020304" pitchFamily="18" charset="0"/>
              </a:rPr>
              <a:t>abnormal </a:t>
            </a:r>
            <a: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t>or </a:t>
            </a:r>
            <a:r>
              <a:rPr lang="en-US" sz="2400" i="1" dirty="0">
                <a:solidFill>
                  <a:schemeClr val="tx1">
                    <a:lumMod val="85000"/>
                    <a:lumOff val="15000"/>
                  </a:schemeClr>
                </a:solidFill>
                <a:latin typeface="Times New Roman" panose="02020603050405020304" pitchFamily="18" charset="0"/>
                <a:cs typeface="Times New Roman" panose="02020603050405020304" pitchFamily="18" charset="0"/>
              </a:rPr>
              <a:t>diseased</a:t>
            </a:r>
            <a: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t>.</a:t>
            </a:r>
          </a:p>
          <a:p>
            <a:pPr marL="800100" lvl="1" indent="-342900">
              <a:buFont typeface="Arial" panose="020B0604020202020204" pitchFamily="34" charset="0"/>
              <a:buChar char="•"/>
            </a:pPr>
            <a:r>
              <a:rPr lang="en-US" sz="2400" dirty="0" smtClean="0">
                <a:solidFill>
                  <a:schemeClr val="tx1">
                    <a:lumMod val="85000"/>
                    <a:lumOff val="15000"/>
                  </a:schemeClr>
                </a:solidFill>
                <a:latin typeface="Times New Roman" panose="02020603050405020304" pitchFamily="18" charset="0"/>
                <a:cs typeface="Times New Roman" panose="02020603050405020304" pitchFamily="18" charset="0"/>
              </a:rPr>
              <a:t>Any </a:t>
            </a:r>
            <a: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t>portion of a carcass or a carcass affected with a condition that may present a </a:t>
            </a:r>
            <a:r>
              <a:rPr lang="en-US" sz="2400" i="1" dirty="0">
                <a:solidFill>
                  <a:schemeClr val="tx1">
                    <a:lumMod val="85000"/>
                    <a:lumOff val="15000"/>
                  </a:schemeClr>
                </a:solidFill>
                <a:latin typeface="Times New Roman" panose="02020603050405020304" pitchFamily="18" charset="0"/>
                <a:cs typeface="Times New Roman" panose="02020603050405020304" pitchFamily="18" charset="0"/>
              </a:rPr>
              <a:t>hazard to </a:t>
            </a:r>
            <a:r>
              <a:rPr lang="en-US" sz="2400" i="1" dirty="0" smtClean="0">
                <a:solidFill>
                  <a:schemeClr val="tx1">
                    <a:lumMod val="85000"/>
                    <a:lumOff val="15000"/>
                  </a:schemeClr>
                </a:solidFill>
                <a:latin typeface="Times New Roman" panose="02020603050405020304" pitchFamily="18" charset="0"/>
                <a:cs typeface="Times New Roman" panose="02020603050405020304" pitchFamily="18" charset="0"/>
              </a:rPr>
              <a:t>human health</a:t>
            </a:r>
            <a: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t>.</a:t>
            </a:r>
          </a:p>
          <a:p>
            <a:pPr marL="800100" lvl="1" indent="-342900">
              <a:buFont typeface="Arial" panose="020B0604020202020204" pitchFamily="34" charset="0"/>
              <a:buChar char="•"/>
            </a:pPr>
            <a:r>
              <a:rPr lang="en-US" sz="2400" dirty="0" smtClean="0">
                <a:solidFill>
                  <a:schemeClr val="tx1">
                    <a:lumMod val="85000"/>
                    <a:lumOff val="15000"/>
                  </a:schemeClr>
                </a:solidFill>
                <a:latin typeface="Times New Roman" panose="02020603050405020304" pitchFamily="18" charset="0"/>
                <a:cs typeface="Times New Roman" panose="02020603050405020304" pitchFamily="18" charset="0"/>
              </a:rPr>
              <a:t>Any </a:t>
            </a:r>
            <a: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t>portion of a carcass or a carcass that may be </a:t>
            </a:r>
            <a:r>
              <a:rPr lang="en-US" sz="2400" i="1" dirty="0">
                <a:solidFill>
                  <a:schemeClr val="tx1">
                    <a:lumMod val="85000"/>
                    <a:lumOff val="15000"/>
                  </a:schemeClr>
                </a:solidFill>
                <a:latin typeface="Times New Roman" panose="02020603050405020304" pitchFamily="18" charset="0"/>
                <a:cs typeface="Times New Roman" panose="02020603050405020304" pitchFamily="18" charset="0"/>
              </a:rPr>
              <a:t>repulsive to the consumer</a:t>
            </a:r>
            <a: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425844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Localized versus generalized conditions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81192" y="2034862"/>
            <a:ext cx="11029615" cy="4610637"/>
          </a:xfrm>
        </p:spPr>
        <p:txBody>
          <a:bodyPr>
            <a:noAutofit/>
          </a:bodyPr>
          <a:lstStyle/>
          <a:p>
            <a:pPr algn="just"/>
            <a:r>
              <a:rPr lang="en-US" sz="2800" dirty="0">
                <a:latin typeface="Times New Roman" panose="02020603050405020304" pitchFamily="18" charset="0"/>
                <a:cs typeface="Times New Roman" panose="02020603050405020304" pitchFamily="18" charset="0"/>
              </a:rPr>
              <a:t>In a </a:t>
            </a:r>
            <a:r>
              <a:rPr lang="en-US" sz="2800" i="1" dirty="0">
                <a:latin typeface="Times New Roman" panose="02020603050405020304" pitchFamily="18" charset="0"/>
                <a:cs typeface="Times New Roman" panose="02020603050405020304" pitchFamily="18" charset="0"/>
              </a:rPr>
              <a:t>localized </a:t>
            </a:r>
            <a:r>
              <a:rPr lang="en-US" sz="2800" dirty="0">
                <a:latin typeface="Times New Roman" panose="02020603050405020304" pitchFamily="18" charset="0"/>
                <a:cs typeface="Times New Roman" panose="02020603050405020304" pitchFamily="18" charset="0"/>
              </a:rPr>
              <a:t>condition, a lesion is restricted by the animal defense mechanisms to a certain </a:t>
            </a:r>
            <a:r>
              <a:rPr lang="en-US" sz="2800" dirty="0" smtClean="0">
                <a:latin typeface="Times New Roman" panose="02020603050405020304" pitchFamily="18" charset="0"/>
                <a:cs typeface="Times New Roman" panose="02020603050405020304" pitchFamily="18" charset="0"/>
              </a:rPr>
              <a:t>area or </a:t>
            </a:r>
            <a:r>
              <a:rPr lang="en-US" sz="2800" dirty="0">
                <a:latin typeface="Times New Roman" panose="02020603050405020304" pitchFamily="18" charset="0"/>
                <a:cs typeface="Times New Roman" panose="02020603050405020304" pitchFamily="18" charset="0"/>
              </a:rPr>
              <a:t>organ</a:t>
            </a:r>
            <a:r>
              <a:rPr lang="en-US" sz="2800" dirty="0" smtClean="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In a </a:t>
            </a:r>
            <a:r>
              <a:rPr lang="en-US" sz="2800" i="1" dirty="0">
                <a:latin typeface="Times New Roman" panose="02020603050405020304" pitchFamily="18" charset="0"/>
                <a:cs typeface="Times New Roman" panose="02020603050405020304" pitchFamily="18" charset="0"/>
              </a:rPr>
              <a:t>generalized </a:t>
            </a:r>
            <a:r>
              <a:rPr lang="en-US" sz="2800" dirty="0">
                <a:latin typeface="Times New Roman" panose="02020603050405020304" pitchFamily="18" charset="0"/>
                <a:cs typeface="Times New Roman" panose="02020603050405020304" pitchFamily="18" charset="0"/>
              </a:rPr>
              <a:t>condition, the animal's defense mechanisms are unable to stop the spread of the </a:t>
            </a:r>
            <a:r>
              <a:rPr lang="en-US" sz="2800" dirty="0" smtClean="0">
                <a:latin typeface="Times New Roman" panose="02020603050405020304" pitchFamily="18" charset="0"/>
                <a:cs typeface="Times New Roman" panose="02020603050405020304" pitchFamily="18" charset="0"/>
              </a:rPr>
              <a:t>disease process </a:t>
            </a:r>
            <a:r>
              <a:rPr lang="en-US" sz="2800" dirty="0">
                <a:latin typeface="Times New Roman" panose="02020603050405020304" pitchFamily="18" charset="0"/>
                <a:cs typeface="Times New Roman" panose="02020603050405020304" pitchFamily="18" charset="0"/>
              </a:rPr>
              <a:t>by way of the circulatory or lymphatic systems</a:t>
            </a:r>
            <a:r>
              <a:rPr lang="en-US" sz="2800" dirty="0" smtClean="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Some of the signs of a generalized disease are:</a:t>
            </a:r>
          </a:p>
          <a:p>
            <a:pPr lvl="1" algn="just"/>
            <a:r>
              <a:rPr lang="en-US" sz="2800" dirty="0" smtClean="0">
                <a:latin typeface="Times New Roman" panose="02020603050405020304" pitchFamily="18" charset="0"/>
                <a:cs typeface="Times New Roman" panose="02020603050405020304" pitchFamily="18" charset="0"/>
              </a:rPr>
              <a:t>Generalized </a:t>
            </a:r>
            <a:r>
              <a:rPr lang="en-US" sz="2800" dirty="0">
                <a:latin typeface="Times New Roman" panose="02020603050405020304" pitchFamily="18" charset="0"/>
                <a:cs typeface="Times New Roman" panose="02020603050405020304" pitchFamily="18" charset="0"/>
              </a:rPr>
              <a:t>inflammation of lymph nodes including the lymph nodes of the head, viscera and/or </a:t>
            </a:r>
            <a:r>
              <a:rPr lang="en-US" sz="2800" dirty="0" smtClean="0">
                <a:latin typeface="Times New Roman" panose="02020603050405020304" pitchFamily="18" charset="0"/>
                <a:cs typeface="Times New Roman" panose="02020603050405020304" pitchFamily="18" charset="0"/>
              </a:rPr>
              <a:t>the lymph </a:t>
            </a:r>
            <a:r>
              <a:rPr lang="en-US" sz="2800" dirty="0">
                <a:latin typeface="Times New Roman" panose="02020603050405020304" pitchFamily="18" charset="0"/>
                <a:cs typeface="Times New Roman" panose="02020603050405020304" pitchFamily="18" charset="0"/>
              </a:rPr>
              <a:t>nodes of the carcass</a:t>
            </a:r>
          </a:p>
          <a:p>
            <a:pPr lvl="1" algn="just"/>
            <a:r>
              <a:rPr lang="en-US" sz="2800" dirty="0" smtClean="0">
                <a:latin typeface="Times New Roman" panose="02020603050405020304" pitchFamily="18" charset="0"/>
                <a:cs typeface="Times New Roman" panose="02020603050405020304" pitchFamily="18" charset="0"/>
              </a:rPr>
              <a:t>Inflammation </a:t>
            </a:r>
            <a:r>
              <a:rPr lang="en-US" sz="2800" dirty="0">
                <a:latin typeface="Times New Roman" panose="02020603050405020304" pitchFamily="18" charset="0"/>
                <a:cs typeface="Times New Roman" panose="02020603050405020304" pitchFamily="18" charset="0"/>
              </a:rPr>
              <a:t>of </a:t>
            </a:r>
            <a:r>
              <a:rPr lang="en-US" sz="2800" dirty="0" smtClean="0">
                <a:latin typeface="Times New Roman" panose="02020603050405020304" pitchFamily="18" charset="0"/>
                <a:cs typeface="Times New Roman" panose="02020603050405020304" pitchFamily="18" charset="0"/>
              </a:rPr>
              <a:t>joints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21524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GB" dirty="0"/>
          </a:p>
        </p:txBody>
      </p:sp>
      <p:sp>
        <p:nvSpPr>
          <p:cNvPr id="3" name="Content Placeholder 2"/>
          <p:cNvSpPr>
            <a:spLocks noGrp="1"/>
          </p:cNvSpPr>
          <p:nvPr>
            <p:ph idx="1"/>
          </p:nvPr>
        </p:nvSpPr>
        <p:spPr/>
        <p:txBody>
          <a:bodyPr>
            <a:normAutofit/>
          </a:bodyPr>
          <a:lstStyle/>
          <a:p>
            <a:pPr lvl="1"/>
            <a:r>
              <a:rPr lang="en-US" sz="3200" dirty="0">
                <a:latin typeface="Times New Roman" panose="02020603050405020304" pitchFamily="18" charset="0"/>
                <a:cs typeface="Times New Roman" panose="02020603050405020304" pitchFamily="18" charset="0"/>
              </a:rPr>
              <a:t>Lesions in different organs including liver, spleen kidneys and heart</a:t>
            </a:r>
          </a:p>
          <a:p>
            <a:pPr lvl="1"/>
            <a:r>
              <a:rPr lang="en-US" sz="3200" dirty="0">
                <a:latin typeface="Times New Roman" panose="02020603050405020304" pitchFamily="18" charset="0"/>
                <a:cs typeface="Times New Roman" panose="02020603050405020304" pitchFamily="18" charset="0"/>
              </a:rPr>
              <a:t> The presence of multiple abscesses in different portions of the carcass including the spine of ruminants</a:t>
            </a:r>
          </a:p>
          <a:p>
            <a:r>
              <a:rPr lang="en-US" sz="3200" dirty="0">
                <a:latin typeface="Times New Roman" panose="02020603050405020304" pitchFamily="18" charset="0"/>
                <a:cs typeface="Times New Roman" panose="02020603050405020304" pitchFamily="18" charset="0"/>
              </a:rPr>
              <a:t>Generalized lesions usually require more severe judgement than localized lesions.</a:t>
            </a:r>
          </a:p>
          <a:p>
            <a:pPr marL="0" indent="0">
              <a:buNone/>
            </a:pPr>
            <a:endParaRPr lang="en-GB" sz="3200" dirty="0"/>
          </a:p>
        </p:txBody>
      </p:sp>
    </p:spTree>
    <p:extLst>
      <p:ext uri="{BB962C8B-B14F-4D97-AF65-F5344CB8AC3E}">
        <p14:creationId xmlns:p14="http://schemas.microsoft.com/office/powerpoint/2010/main" val="1576882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Acute versus chronic conditions</a:t>
            </a:r>
            <a:endParaRPr lang="en-US" dirty="0"/>
          </a:p>
        </p:txBody>
      </p:sp>
      <p:sp>
        <p:nvSpPr>
          <p:cNvPr id="3" name="Content Placeholder 2"/>
          <p:cNvSpPr>
            <a:spLocks noGrp="1"/>
          </p:cNvSpPr>
          <p:nvPr>
            <p:ph idx="1"/>
          </p:nvPr>
        </p:nvSpPr>
        <p:spPr>
          <a:xfrm>
            <a:off x="581192" y="2180496"/>
            <a:ext cx="11029615" cy="4411373"/>
          </a:xfrm>
        </p:spPr>
        <p:txBody>
          <a:bodyPr>
            <a:noAutofit/>
          </a:bodyPr>
          <a:lstStyle/>
          <a:p>
            <a:pPr marL="0" indent="0" algn="just">
              <a:buNone/>
            </a:pPr>
            <a:r>
              <a:rPr lang="en-US" sz="2800" b="1" u="sng" dirty="0" smtClean="0">
                <a:latin typeface="Times New Roman" panose="02020603050405020304" pitchFamily="18" charset="0"/>
                <a:cs typeface="Times New Roman" panose="02020603050405020304" pitchFamily="18" charset="0"/>
              </a:rPr>
              <a:t>Acute conditions</a:t>
            </a:r>
          </a:p>
          <a:p>
            <a:pPr algn="just"/>
            <a:r>
              <a:rPr lang="en-US" sz="2800" dirty="0">
                <a:latin typeface="Times New Roman" panose="02020603050405020304" pitchFamily="18" charset="0"/>
                <a:cs typeface="Times New Roman" panose="02020603050405020304" pitchFamily="18" charset="0"/>
              </a:rPr>
              <a:t>The acute stage is manifested by inflammation of different organs or tissues, enlarged </a:t>
            </a:r>
            <a:r>
              <a:rPr lang="en-US" sz="2800" dirty="0" smtClean="0">
                <a:latin typeface="Times New Roman" panose="02020603050405020304" pitchFamily="18" charset="0"/>
                <a:cs typeface="Times New Roman" panose="02020603050405020304" pitchFamily="18" charset="0"/>
              </a:rPr>
              <a:t>haemorrhagic</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lymph </a:t>
            </a:r>
            <a:r>
              <a:rPr lang="en-US" sz="2800" dirty="0">
                <a:latin typeface="Times New Roman" panose="02020603050405020304" pitchFamily="18" charset="0"/>
                <a:cs typeface="Times New Roman" panose="02020603050405020304" pitchFamily="18" charset="0"/>
              </a:rPr>
              <a:t>nodes and often by petechial haemorrhage of the mucosal and serous membranes and </a:t>
            </a:r>
            <a:r>
              <a:rPr lang="en-US" sz="2800" dirty="0" smtClean="0">
                <a:latin typeface="Times New Roman" panose="02020603050405020304" pitchFamily="18" charset="0"/>
                <a:cs typeface="Times New Roman" panose="02020603050405020304" pitchFamily="18" charset="0"/>
              </a:rPr>
              <a:t>different organs </a:t>
            </a:r>
            <a:r>
              <a:rPr lang="en-US" sz="2800" dirty="0">
                <a:latin typeface="Times New Roman" panose="02020603050405020304" pitchFamily="18" charset="0"/>
                <a:cs typeface="Times New Roman" panose="02020603050405020304" pitchFamily="18" charset="0"/>
              </a:rPr>
              <a:t>such as heart, kidney and liver. </a:t>
            </a:r>
            <a:endParaRPr lang="en-US" sz="2800"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An </a:t>
            </a:r>
            <a:r>
              <a:rPr lang="en-US" sz="2800" dirty="0">
                <a:latin typeface="Times New Roman" panose="02020603050405020304" pitchFamily="18" charset="0"/>
                <a:cs typeface="Times New Roman" panose="02020603050405020304" pitchFamily="18" charset="0"/>
              </a:rPr>
              <a:t>acute stage parallels with the generalized disease </a:t>
            </a:r>
            <a:r>
              <a:rPr lang="en-US" sz="2800" dirty="0" smtClean="0">
                <a:latin typeface="Times New Roman" panose="02020603050405020304" pitchFamily="18" charset="0"/>
                <a:cs typeface="Times New Roman" panose="02020603050405020304" pitchFamily="18" charset="0"/>
              </a:rPr>
              <a:t>complex, when </a:t>
            </a:r>
            <a:r>
              <a:rPr lang="en-US" sz="2800" dirty="0">
                <a:latin typeface="Times New Roman" panose="02020603050405020304" pitchFamily="18" charset="0"/>
                <a:cs typeface="Times New Roman" panose="02020603050405020304" pitchFamily="18" charset="0"/>
              </a:rPr>
              <a:t>an acute infection tends to overcome the animal's immune system and becomes generalized</a:t>
            </a:r>
            <a:r>
              <a:rPr lang="en-US" sz="2800" dirty="0" smtClean="0">
                <a:latin typeface="Times New Roman" panose="02020603050405020304" pitchFamily="18" charset="0"/>
                <a:cs typeface="Times New Roman" panose="02020603050405020304" pitchFamily="18" charset="0"/>
              </a:rPr>
              <a:t>.</a:t>
            </a:r>
          </a:p>
          <a:p>
            <a:pPr algn="just"/>
            <a:r>
              <a:rPr lang="en-US" sz="2800" dirty="0" smtClean="0">
                <a:latin typeface="Times New Roman" panose="02020603050405020304" pitchFamily="18" charset="0"/>
                <a:cs typeface="Times New Roman" panose="02020603050405020304" pitchFamily="18" charset="0"/>
              </a:rPr>
              <a:t>In this case, each systemic </a:t>
            </a:r>
            <a:r>
              <a:rPr lang="en-US" sz="2800" dirty="0">
                <a:latin typeface="Times New Roman" panose="02020603050405020304" pitchFamily="18" charset="0"/>
                <a:cs typeface="Times New Roman" panose="02020603050405020304" pitchFamily="18" charset="0"/>
              </a:rPr>
              <a:t>lesions should be assessed individually taking into account the </a:t>
            </a:r>
            <a:r>
              <a:rPr lang="en-US" sz="2800" dirty="0" smtClean="0">
                <a:latin typeface="Times New Roman" panose="02020603050405020304" pitchFamily="18" charset="0"/>
                <a:cs typeface="Times New Roman" panose="02020603050405020304" pitchFamily="18" charset="0"/>
              </a:rPr>
              <a:t>significance that </a:t>
            </a:r>
            <a:r>
              <a:rPr lang="en-US" sz="2800" dirty="0">
                <a:latin typeface="Times New Roman" panose="02020603050405020304" pitchFamily="18" charset="0"/>
                <a:cs typeface="Times New Roman" panose="02020603050405020304" pitchFamily="18" charset="0"/>
              </a:rPr>
              <a:t>these lesions have towards major organ systems</a:t>
            </a:r>
          </a:p>
        </p:txBody>
      </p:sp>
    </p:spTree>
    <p:extLst>
      <p:ext uri="{BB962C8B-B14F-4D97-AF65-F5344CB8AC3E}">
        <p14:creationId xmlns:p14="http://schemas.microsoft.com/office/powerpoint/2010/main" val="13892552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anose="02020603050405020304" pitchFamily="18" charset="0"/>
                <a:cs typeface="Times New Roman" panose="02020603050405020304" pitchFamily="18" charset="0"/>
              </a:rPr>
              <a:t>Cont……..</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81192" y="2197290"/>
            <a:ext cx="11029615" cy="4135271"/>
          </a:xfrm>
        </p:spPr>
        <p:txBody>
          <a:bodyPr>
            <a:normAutofit/>
          </a:bodyPr>
          <a:lstStyle/>
          <a:p>
            <a:pPr marL="0" indent="0" algn="just">
              <a:buNone/>
            </a:pPr>
            <a:r>
              <a:rPr lang="en-US" sz="3200" b="1" u="sng" dirty="0">
                <a:latin typeface="Times New Roman" panose="02020603050405020304" pitchFamily="18" charset="0"/>
                <a:cs typeface="Times New Roman" panose="02020603050405020304" pitchFamily="18" charset="0"/>
              </a:rPr>
              <a:t>Chronic </a:t>
            </a:r>
            <a:r>
              <a:rPr lang="en-US" sz="3200" b="1" u="sng" dirty="0" smtClean="0">
                <a:latin typeface="Times New Roman" panose="02020603050405020304" pitchFamily="18" charset="0"/>
                <a:cs typeface="Times New Roman" panose="02020603050405020304" pitchFamily="18" charset="0"/>
              </a:rPr>
              <a:t>conditions</a:t>
            </a:r>
          </a:p>
          <a:p>
            <a:pPr algn="just"/>
            <a:r>
              <a:rPr lang="en-US" sz="3200" dirty="0" smtClean="0">
                <a:latin typeface="Times New Roman" panose="02020603050405020304" pitchFamily="18" charset="0"/>
                <a:cs typeface="Times New Roman" panose="02020603050405020304" pitchFamily="18" charset="0"/>
              </a:rPr>
              <a:t>Inflammation </a:t>
            </a:r>
            <a:r>
              <a:rPr lang="en-US" sz="3200" dirty="0">
                <a:latin typeface="Times New Roman" panose="02020603050405020304" pitchFamily="18" charset="0"/>
                <a:cs typeface="Times New Roman" panose="02020603050405020304" pitchFamily="18" charset="0"/>
              </a:rPr>
              <a:t>associated with congestion is replaced by adhesions, necrotic </a:t>
            </a:r>
            <a:r>
              <a:rPr lang="en-US" sz="3200" dirty="0" smtClean="0">
                <a:latin typeface="Times New Roman" panose="02020603050405020304" pitchFamily="18" charset="0"/>
                <a:cs typeface="Times New Roman" panose="02020603050405020304" pitchFamily="18" charset="0"/>
              </a:rPr>
              <a:t>and fibrotic </a:t>
            </a:r>
            <a:r>
              <a:rPr lang="en-US" sz="3200" dirty="0">
                <a:latin typeface="Times New Roman" panose="02020603050405020304" pitchFamily="18" charset="0"/>
                <a:cs typeface="Times New Roman" panose="02020603050405020304" pitchFamily="18" charset="0"/>
              </a:rPr>
              <a:t>tissue or abscesses. </a:t>
            </a:r>
            <a:endParaRPr lang="en-US" sz="3200" dirty="0" smtClean="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judgement in the chronic stage is less severe and frequently the </a:t>
            </a:r>
            <a:r>
              <a:rPr lang="en-US" sz="3200" dirty="0" smtClean="0">
                <a:latin typeface="Times New Roman" panose="02020603050405020304" pitchFamily="18" charset="0"/>
                <a:cs typeface="Times New Roman" panose="02020603050405020304" pitchFamily="18" charset="0"/>
              </a:rPr>
              <a:t>removal of </a:t>
            </a:r>
            <a:r>
              <a:rPr lang="en-US" sz="3200" dirty="0">
                <a:latin typeface="Times New Roman" panose="02020603050405020304" pitchFamily="18" charset="0"/>
                <a:cs typeface="Times New Roman" panose="02020603050405020304" pitchFamily="18" charset="0"/>
              </a:rPr>
              <a:t>affected portions is required without the condemnation of the </a:t>
            </a:r>
            <a:r>
              <a:rPr lang="en-US" sz="3200" dirty="0" smtClean="0">
                <a:latin typeface="Times New Roman" panose="02020603050405020304" pitchFamily="18" charset="0"/>
                <a:cs typeface="Times New Roman" panose="02020603050405020304" pitchFamily="18" charset="0"/>
              </a:rPr>
              <a:t>carcass</a:t>
            </a: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6221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763000" cy="1676400"/>
          </a:xfrm>
        </p:spPr>
        <p:txBody>
          <a:bodyPr>
            <a:normAutofit/>
          </a:bodyPr>
          <a:lstStyle/>
          <a:p>
            <a:r>
              <a:rPr lang="en-US" sz="3200" b="1" dirty="0" smtClean="0">
                <a:latin typeface="Times New Roman" panose="02020603050405020304" pitchFamily="18" charset="0"/>
                <a:cs typeface="Times New Roman" panose="02020603050405020304" pitchFamily="18" charset="0"/>
              </a:rPr>
              <a:t>Types of abattoir</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52600" y="1981200"/>
            <a:ext cx="8610600" cy="4572000"/>
          </a:xfrm>
        </p:spPr>
        <p:txBody>
          <a:bodyPr>
            <a:normAutofit/>
          </a:bodyPr>
          <a:lstStyle/>
          <a:p>
            <a:pPr algn="just">
              <a:buFont typeface="Wingdings" pitchFamily="2" charset="2"/>
              <a:buChar char="ü"/>
            </a:pPr>
            <a:r>
              <a:rPr lang="en-US" sz="3200" b="1" dirty="0" smtClean="0">
                <a:latin typeface="Times New Roman" panose="02020603050405020304" pitchFamily="18" charset="0"/>
                <a:cs typeface="Times New Roman" panose="02020603050405020304" pitchFamily="18" charset="0"/>
              </a:rPr>
              <a:t>Modern abattoir</a:t>
            </a:r>
          </a:p>
          <a:p>
            <a:pPr algn="just">
              <a:buFont typeface="Wingdings" pitchFamily="2" charset="2"/>
              <a:buChar char="ü"/>
            </a:pPr>
            <a:r>
              <a:rPr lang="en-US" sz="3200" b="1" dirty="0" smtClean="0">
                <a:latin typeface="Times New Roman" panose="02020603050405020304" pitchFamily="18" charset="0"/>
                <a:cs typeface="Times New Roman" panose="02020603050405020304" pitchFamily="18" charset="0"/>
              </a:rPr>
              <a:t>Semi-modern</a:t>
            </a:r>
            <a:r>
              <a:rPr lang="en-US" sz="3200" dirty="0" smtClean="0">
                <a:latin typeface="Times New Roman" panose="02020603050405020304" pitchFamily="18" charset="0"/>
                <a:cs typeface="Times New Roman" panose="02020603050405020304" pitchFamily="18" charset="0"/>
              </a:rPr>
              <a:t>-Facilities for slaughter and bleeding on the floor but subsequently entire dressing, washing, halving and quartering takes place on the rails in hoist position</a:t>
            </a:r>
          </a:p>
          <a:p>
            <a:pPr algn="just">
              <a:buFont typeface="Wingdings" pitchFamily="2" charset="2"/>
              <a:buChar char="Ø"/>
            </a:pPr>
            <a:r>
              <a:rPr lang="en-US" sz="3200" b="1" dirty="0" smtClean="0">
                <a:latin typeface="Times New Roman" panose="02020603050405020304" pitchFamily="18" charset="0"/>
                <a:cs typeface="Times New Roman" panose="02020603050405020304" pitchFamily="18" charset="0"/>
              </a:rPr>
              <a:t>Traditional abattoir</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49713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MINIMUM POSTMORTEM INSPECTION REQUIREMENTS</a:t>
            </a:r>
            <a:endParaRPr lang="en-US" dirty="0"/>
          </a:p>
        </p:txBody>
      </p:sp>
      <p:sp>
        <p:nvSpPr>
          <p:cNvPr id="3" name="Content Placeholder 2"/>
          <p:cNvSpPr>
            <a:spLocks noGrp="1"/>
          </p:cNvSpPr>
          <p:nvPr>
            <p:ph idx="1"/>
          </p:nvPr>
        </p:nvSpPr>
        <p:spPr>
          <a:xfrm>
            <a:off x="581192" y="2180497"/>
            <a:ext cx="11029615" cy="4534202"/>
          </a:xfrm>
        </p:spPr>
        <p:txBody>
          <a:bodyPr>
            <a:noAutofit/>
          </a:bodyPr>
          <a:lstStyle/>
          <a:p>
            <a:r>
              <a:rPr lang="en-US" sz="3200" dirty="0">
                <a:latin typeface="Times New Roman" panose="02020603050405020304" pitchFamily="18" charset="0"/>
                <a:cs typeface="Times New Roman" panose="02020603050405020304" pitchFamily="18" charset="0"/>
              </a:rPr>
              <a:t>The post-mortem inspection process for livestock involves the following steps: </a:t>
            </a:r>
          </a:p>
          <a:p>
            <a:pPr lvl="1"/>
            <a:r>
              <a:rPr lang="en-US" sz="3200" dirty="0" smtClean="0">
                <a:latin typeface="Times New Roman" panose="02020603050405020304" pitchFamily="18" charset="0"/>
                <a:cs typeface="Times New Roman" panose="02020603050405020304" pitchFamily="18" charset="0"/>
              </a:rPr>
              <a:t>head </a:t>
            </a:r>
            <a:r>
              <a:rPr lang="en-US" sz="3200" dirty="0">
                <a:latin typeface="Times New Roman" panose="02020603050405020304" pitchFamily="18" charset="0"/>
                <a:cs typeface="Times New Roman" panose="02020603050405020304" pitchFamily="18" charset="0"/>
              </a:rPr>
              <a:t>inspection, </a:t>
            </a:r>
          </a:p>
          <a:p>
            <a:pPr lvl="1"/>
            <a:r>
              <a:rPr lang="en-US" sz="3200" dirty="0" smtClean="0">
                <a:latin typeface="Times New Roman" panose="02020603050405020304" pitchFamily="18" charset="0"/>
                <a:cs typeface="Times New Roman" panose="02020603050405020304" pitchFamily="18" charset="0"/>
              </a:rPr>
              <a:t>viscera </a:t>
            </a:r>
            <a:r>
              <a:rPr lang="en-US" sz="3200" dirty="0">
                <a:latin typeface="Times New Roman" panose="02020603050405020304" pitchFamily="18" charset="0"/>
                <a:cs typeface="Times New Roman" panose="02020603050405020304" pitchFamily="18" charset="0"/>
              </a:rPr>
              <a:t>inspection, and </a:t>
            </a:r>
            <a:endParaRPr lang="en-US" sz="3200" dirty="0" smtClean="0">
              <a:latin typeface="Times New Roman" panose="02020603050405020304" pitchFamily="18" charset="0"/>
              <a:cs typeface="Times New Roman" panose="02020603050405020304" pitchFamily="18" charset="0"/>
            </a:endParaRPr>
          </a:p>
          <a:p>
            <a:pPr lvl="1"/>
            <a:r>
              <a:rPr lang="en-US" sz="3200" dirty="0" smtClean="0">
                <a:latin typeface="Times New Roman" panose="02020603050405020304" pitchFamily="18" charset="0"/>
                <a:cs typeface="Times New Roman" panose="02020603050405020304" pitchFamily="18" charset="0"/>
              </a:rPr>
              <a:t>carcass </a:t>
            </a:r>
            <a:r>
              <a:rPr lang="en-US" sz="3200" dirty="0">
                <a:latin typeface="Times New Roman" panose="02020603050405020304" pitchFamily="18" charset="0"/>
                <a:cs typeface="Times New Roman" panose="02020603050405020304" pitchFamily="18" charset="0"/>
              </a:rPr>
              <a:t>inspection </a:t>
            </a:r>
          </a:p>
          <a:p>
            <a:r>
              <a:rPr lang="en-US" sz="3200" dirty="0">
                <a:latin typeface="Times New Roman" panose="02020603050405020304" pitchFamily="18" charset="0"/>
                <a:cs typeface="Times New Roman" panose="02020603050405020304" pitchFamily="18" charset="0"/>
              </a:rPr>
              <a:t>No step in the inspection process may be omitted. </a:t>
            </a:r>
          </a:p>
        </p:txBody>
      </p:sp>
    </p:spTree>
    <p:extLst>
      <p:ext uri="{BB962C8B-B14F-4D97-AF65-F5344CB8AC3E}">
        <p14:creationId xmlns:p14="http://schemas.microsoft.com/office/powerpoint/2010/main" val="15036808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smtClean="0">
                <a:latin typeface="Times New Roman" panose="02020603050405020304" pitchFamily="18" charset="0"/>
                <a:cs typeface="Times New Roman" panose="02020603050405020304" pitchFamily="18" charset="0"/>
              </a:rPr>
              <a:t>HEAD</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81192" y="2934269"/>
            <a:ext cx="11029615" cy="3534770"/>
          </a:xfrm>
        </p:spPr>
        <p:txBody>
          <a:bodyPr>
            <a:noAutofit/>
          </a:bodyPr>
          <a:lstStyle/>
          <a:p>
            <a:pPr algn="just"/>
            <a:r>
              <a:rPr lang="en-US" sz="3200" dirty="0" smtClean="0">
                <a:latin typeface="Times New Roman" panose="02020603050405020304" pitchFamily="18" charset="0"/>
                <a:cs typeface="Times New Roman" panose="02020603050405020304" pitchFamily="18" charset="0"/>
              </a:rPr>
              <a:t>It should be inspected before the carcass to facilitate the operations</a:t>
            </a:r>
          </a:p>
          <a:p>
            <a:pPr algn="just"/>
            <a:r>
              <a:rPr lang="en-US" sz="3200" dirty="0" smtClean="0">
                <a:latin typeface="Times New Roman" panose="02020603050405020304" pitchFamily="18" charset="0"/>
                <a:cs typeface="Times New Roman" panose="02020603050405020304" pitchFamily="18" charset="0"/>
              </a:rPr>
              <a:t>The inspector must perform visual examination of the </a:t>
            </a:r>
            <a:r>
              <a:rPr lang="en-US" sz="3200" dirty="0">
                <a:latin typeface="Times New Roman" panose="02020603050405020304" pitchFamily="18" charset="0"/>
                <a:cs typeface="Times New Roman" panose="02020603050405020304" pitchFamily="18" charset="0"/>
              </a:rPr>
              <a:t>outer surfaces and eyes </a:t>
            </a:r>
            <a:endParaRPr lang="en-US" sz="3200" dirty="0" smtClean="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Then an </a:t>
            </a:r>
            <a:r>
              <a:rPr lang="en-US" sz="3200" dirty="0">
                <a:latin typeface="Times New Roman" panose="02020603050405020304" pitchFamily="18" charset="0"/>
                <a:cs typeface="Times New Roman" panose="02020603050405020304" pitchFamily="18" charset="0"/>
              </a:rPr>
              <a:t>inspection of the gums, lips and tongue for </a:t>
            </a:r>
            <a:r>
              <a:rPr lang="en-US" sz="3200" dirty="0" smtClean="0">
                <a:latin typeface="Times New Roman" panose="02020603050405020304" pitchFamily="18" charset="0"/>
                <a:cs typeface="Times New Roman" panose="02020603050405020304" pitchFamily="18" charset="0"/>
              </a:rPr>
              <a:t>foot-and mouth disease</a:t>
            </a:r>
            <a:r>
              <a:rPr lang="en-US" sz="3200" dirty="0">
                <a:latin typeface="Times New Roman" panose="02020603050405020304" pitchFamily="18" charset="0"/>
                <a:cs typeface="Times New Roman" panose="02020603050405020304" pitchFamily="18" charset="0"/>
              </a:rPr>
              <a:t>, necrosis and other forms of </a:t>
            </a:r>
            <a:r>
              <a:rPr lang="en-US" sz="3200" dirty="0" smtClean="0">
                <a:latin typeface="Times New Roman" panose="02020603050405020304" pitchFamily="18" charset="0"/>
                <a:cs typeface="Times New Roman" panose="02020603050405020304" pitchFamily="18" charset="0"/>
              </a:rPr>
              <a:t>stomatitis, </a:t>
            </a:r>
            <a:r>
              <a:rPr lang="en-US" sz="3200" dirty="0" err="1" smtClean="0">
                <a:latin typeface="Times New Roman" panose="02020603050405020304" pitchFamily="18" charset="0"/>
                <a:cs typeface="Times New Roman" panose="02020603050405020304" pitchFamily="18" charset="0"/>
              </a:rPr>
              <a:t>actinomycosis</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and </a:t>
            </a:r>
            <a:r>
              <a:rPr lang="en-US" sz="3200" dirty="0" smtClean="0">
                <a:latin typeface="Times New Roman" panose="02020603050405020304" pitchFamily="18" charset="0"/>
                <a:cs typeface="Times New Roman" panose="02020603050405020304" pitchFamily="18" charset="0"/>
              </a:rPr>
              <a:t>actinobacillosis</a:t>
            </a:r>
            <a:r>
              <a:rPr lang="en-US" sz="3200" dirty="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Palpate the </a:t>
            </a:r>
            <a:r>
              <a:rPr lang="en-US" sz="3200" dirty="0">
                <a:latin typeface="Times New Roman" panose="02020603050405020304" pitchFamily="18" charset="0"/>
                <a:cs typeface="Times New Roman" panose="02020603050405020304" pitchFamily="18" charset="0"/>
              </a:rPr>
              <a:t>tongue </a:t>
            </a:r>
            <a:r>
              <a:rPr lang="en-US" sz="3200" dirty="0" smtClean="0">
                <a:latin typeface="Times New Roman" panose="02020603050405020304" pitchFamily="18" charset="0"/>
                <a:cs typeface="Times New Roman" panose="02020603050405020304" pitchFamily="18" charset="0"/>
              </a:rPr>
              <a:t>from </a:t>
            </a:r>
            <a:r>
              <a:rPr lang="en-US" sz="3200" dirty="0">
                <a:latin typeface="Times New Roman" panose="02020603050405020304" pitchFamily="18" charset="0"/>
                <a:cs typeface="Times New Roman" panose="02020603050405020304" pitchFamily="18" charset="0"/>
              </a:rPr>
              <a:t>the dorsum to the </a:t>
            </a:r>
            <a:r>
              <a:rPr lang="en-US" sz="3200" dirty="0" smtClean="0">
                <a:latin typeface="Times New Roman" panose="02020603050405020304" pitchFamily="18" charset="0"/>
                <a:cs typeface="Times New Roman" panose="02020603050405020304" pitchFamily="18" charset="0"/>
              </a:rPr>
              <a:t>tip </a:t>
            </a:r>
            <a:r>
              <a:rPr lang="en-US" sz="3200" dirty="0">
                <a:latin typeface="Times New Roman" panose="02020603050405020304" pitchFamily="18" charset="0"/>
                <a:cs typeface="Times New Roman" panose="02020603050405020304" pitchFamily="18" charset="0"/>
              </a:rPr>
              <a:t>and make a longitudinal incision on ventral surface of the tongue</a:t>
            </a:r>
          </a:p>
          <a:p>
            <a:pPr marL="0" indent="0" algn="just">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17365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GB" dirty="0"/>
          </a:p>
        </p:txBody>
      </p:sp>
      <p:sp>
        <p:nvSpPr>
          <p:cNvPr id="3" name="Content Placeholder 2"/>
          <p:cNvSpPr>
            <a:spLocks noGrp="1"/>
          </p:cNvSpPr>
          <p:nvPr>
            <p:ph idx="1"/>
          </p:nvPr>
        </p:nvSpPr>
        <p:spPr/>
        <p:txBody>
          <a:bodyPr>
            <a:normAutofit/>
          </a:bodyPr>
          <a:lstStyle/>
          <a:p>
            <a:pPr algn="just"/>
            <a:r>
              <a:rPr lang="en-US" sz="3200" dirty="0">
                <a:latin typeface="Times New Roman" panose="02020603050405020304" pitchFamily="18" charset="0"/>
                <a:cs typeface="Times New Roman" panose="02020603050405020304" pitchFamily="18" charset="0"/>
              </a:rPr>
              <a:t>Incisions of the internal and external masseters for </a:t>
            </a:r>
            <a:r>
              <a:rPr lang="en-US" sz="3200" i="1" dirty="0">
                <a:latin typeface="Times New Roman" panose="02020603050405020304" pitchFamily="18" charset="0"/>
                <a:cs typeface="Times New Roman" panose="02020603050405020304" pitchFamily="18" charset="0"/>
              </a:rPr>
              <a:t>C. bovis </a:t>
            </a:r>
            <a:r>
              <a:rPr lang="en-US" sz="3200" dirty="0">
                <a:latin typeface="Times New Roman" panose="02020603050405020304" pitchFamily="18" charset="0"/>
                <a:cs typeface="Times New Roman" panose="02020603050405020304" pitchFamily="18" charset="0"/>
              </a:rPr>
              <a:t>should be made parallel with the lower jaw.</a:t>
            </a:r>
          </a:p>
          <a:p>
            <a:pPr algn="just"/>
            <a:r>
              <a:rPr lang="en-US" sz="3200" dirty="0">
                <a:latin typeface="Times New Roman" panose="02020603050405020304" pitchFamily="18" charset="0"/>
                <a:cs typeface="Times New Roman" panose="02020603050405020304" pitchFamily="18" charset="0"/>
              </a:rPr>
              <a:t>After the tongue is dropped, routine incisions of the retropharyngeal, submaxillary and parotid lymph nodes should be made for tuberculous lesions, abscesses and actinobacillosis</a:t>
            </a:r>
            <a:endParaRPr lang="en-GB" sz="3200" dirty="0"/>
          </a:p>
        </p:txBody>
      </p:sp>
    </p:spTree>
    <p:extLst>
      <p:ext uri="{BB962C8B-B14F-4D97-AF65-F5344CB8AC3E}">
        <p14:creationId xmlns:p14="http://schemas.microsoft.com/office/powerpoint/2010/main" val="19467800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 cont…</a:t>
            </a:r>
            <a:endParaRPr lang="en-US" dirty="0"/>
          </a:p>
        </p:txBody>
      </p:sp>
      <p:pic>
        <p:nvPicPr>
          <p:cNvPr id="6" name="Content Placeholder 5"/>
          <p:cNvPicPr>
            <a:picLocks noGrp="1" noChangeAspect="1"/>
          </p:cNvPicPr>
          <p:nvPr>
            <p:ph idx="1"/>
          </p:nvPr>
        </p:nvPicPr>
        <p:blipFill>
          <a:blip r:embed="rId2"/>
          <a:stretch>
            <a:fillRect/>
          </a:stretch>
        </p:blipFill>
        <p:spPr>
          <a:xfrm>
            <a:off x="2869210" y="1848509"/>
            <a:ext cx="3016754" cy="3239738"/>
          </a:xfrm>
          <a:prstGeom prst="rect">
            <a:avLst/>
          </a:prstGeom>
        </p:spPr>
      </p:pic>
      <p:pic>
        <p:nvPicPr>
          <p:cNvPr id="4" name="Picture 3"/>
          <p:cNvPicPr>
            <a:picLocks noChangeAspect="1"/>
          </p:cNvPicPr>
          <p:nvPr/>
        </p:nvPicPr>
        <p:blipFill>
          <a:blip r:embed="rId3"/>
          <a:stretch>
            <a:fillRect/>
          </a:stretch>
        </p:blipFill>
        <p:spPr>
          <a:xfrm>
            <a:off x="0" y="1848509"/>
            <a:ext cx="2681253" cy="2710060"/>
          </a:xfrm>
          <a:prstGeom prst="rect">
            <a:avLst/>
          </a:prstGeom>
        </p:spPr>
      </p:pic>
      <p:pic>
        <p:nvPicPr>
          <p:cNvPr id="7" name="Picture 6"/>
          <p:cNvPicPr>
            <a:picLocks noChangeAspect="1"/>
          </p:cNvPicPr>
          <p:nvPr/>
        </p:nvPicPr>
        <p:blipFill>
          <a:blip r:embed="rId4"/>
          <a:stretch>
            <a:fillRect/>
          </a:stretch>
        </p:blipFill>
        <p:spPr>
          <a:xfrm>
            <a:off x="9554925" y="1848509"/>
            <a:ext cx="2637075" cy="3504845"/>
          </a:xfrm>
          <a:prstGeom prst="rect">
            <a:avLst/>
          </a:prstGeom>
        </p:spPr>
      </p:pic>
      <p:pic>
        <p:nvPicPr>
          <p:cNvPr id="8" name="Picture 7"/>
          <p:cNvPicPr>
            <a:picLocks noChangeAspect="1"/>
          </p:cNvPicPr>
          <p:nvPr/>
        </p:nvPicPr>
        <p:blipFill>
          <a:blip r:embed="rId5"/>
          <a:stretch>
            <a:fillRect/>
          </a:stretch>
        </p:blipFill>
        <p:spPr>
          <a:xfrm>
            <a:off x="6011279" y="1848509"/>
            <a:ext cx="3518014" cy="2627723"/>
          </a:xfrm>
          <a:prstGeom prst="rect">
            <a:avLst/>
          </a:prstGeom>
        </p:spPr>
      </p:pic>
      <p:sp>
        <p:nvSpPr>
          <p:cNvPr id="9" name="Rectangle 8"/>
          <p:cNvSpPr/>
          <p:nvPr/>
        </p:nvSpPr>
        <p:spPr>
          <a:xfrm>
            <a:off x="6073921" y="4558569"/>
            <a:ext cx="3274389" cy="923330"/>
          </a:xfrm>
          <a:prstGeom prst="rect">
            <a:avLst/>
          </a:prstGeom>
        </p:spPr>
        <p:txBody>
          <a:bodyPr wrap="square">
            <a:spAutoFit/>
          </a:bodyPr>
          <a:lstStyle/>
          <a:p>
            <a:r>
              <a:rPr lang="en-US" dirty="0" smtClean="0">
                <a:solidFill>
                  <a:srgbClr val="231F20"/>
                </a:solidFill>
                <a:latin typeface="OfficinaSansStd-Book"/>
              </a:rPr>
              <a:t>bovine </a:t>
            </a:r>
            <a:r>
              <a:rPr lang="en-US" dirty="0">
                <a:solidFill>
                  <a:srgbClr val="231F20"/>
                </a:solidFill>
                <a:latin typeface="OfficinaSansStd-Book"/>
              </a:rPr>
              <a:t>medial retropharyngeal lymph nodes close to the</a:t>
            </a:r>
          </a:p>
          <a:p>
            <a:r>
              <a:rPr lang="en-US" dirty="0">
                <a:solidFill>
                  <a:srgbClr val="231F20"/>
                </a:solidFill>
                <a:latin typeface="OfficinaSansStd-Book"/>
              </a:rPr>
              <a:t>palatine tonsils.</a:t>
            </a:r>
            <a:endParaRPr lang="en-US" dirty="0"/>
          </a:p>
        </p:txBody>
      </p:sp>
      <p:sp>
        <p:nvSpPr>
          <p:cNvPr id="10" name="Rectangle 9"/>
          <p:cNvSpPr/>
          <p:nvPr/>
        </p:nvSpPr>
        <p:spPr>
          <a:xfrm>
            <a:off x="9348310" y="5323339"/>
            <a:ext cx="2910625" cy="1477328"/>
          </a:xfrm>
          <a:prstGeom prst="rect">
            <a:avLst/>
          </a:prstGeom>
        </p:spPr>
        <p:txBody>
          <a:bodyPr wrap="square">
            <a:spAutoFit/>
          </a:bodyPr>
          <a:lstStyle/>
          <a:p>
            <a:r>
              <a:rPr lang="en-US" dirty="0">
                <a:solidFill>
                  <a:srgbClr val="231F20"/>
                </a:solidFill>
                <a:latin typeface="OfficinaSansStd-Book"/>
              </a:rPr>
              <a:t>Submaxillary lymph nodes in bovine, shown by the black arrow, visible sidewise to</a:t>
            </a:r>
          </a:p>
          <a:p>
            <a:r>
              <a:rPr lang="en-US" dirty="0">
                <a:solidFill>
                  <a:srgbClr val="231F20"/>
                </a:solidFill>
                <a:latin typeface="OfficinaSansStd-Book"/>
              </a:rPr>
              <a:t>the root of tongue.</a:t>
            </a:r>
            <a:endParaRPr lang="en-US" dirty="0"/>
          </a:p>
        </p:txBody>
      </p:sp>
      <p:cxnSp>
        <p:nvCxnSpPr>
          <p:cNvPr id="13" name="Straight Arrow Connector 12"/>
          <p:cNvCxnSpPr/>
          <p:nvPr/>
        </p:nvCxnSpPr>
        <p:spPr>
          <a:xfrm flipV="1">
            <a:off x="9826580" y="3600931"/>
            <a:ext cx="321972" cy="25361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Rectangle 14"/>
          <p:cNvSpPr/>
          <p:nvPr/>
        </p:nvSpPr>
        <p:spPr>
          <a:xfrm>
            <a:off x="2681253" y="5170584"/>
            <a:ext cx="3186053" cy="1477328"/>
          </a:xfrm>
          <a:prstGeom prst="rect">
            <a:avLst/>
          </a:prstGeom>
        </p:spPr>
        <p:txBody>
          <a:bodyPr wrap="square">
            <a:spAutoFit/>
          </a:bodyPr>
          <a:lstStyle/>
          <a:p>
            <a:r>
              <a:rPr lang="en-US" dirty="0">
                <a:solidFill>
                  <a:srgbClr val="231F20"/>
                </a:solidFill>
                <a:latin typeface="OfficinaSansStd-Book"/>
              </a:rPr>
              <a:t>Parotid lymph node, evidenced by a section between the masseter muscle and</a:t>
            </a:r>
          </a:p>
          <a:p>
            <a:r>
              <a:rPr lang="en-US" dirty="0">
                <a:solidFill>
                  <a:srgbClr val="231F20"/>
                </a:solidFill>
                <a:latin typeface="OfficinaSansStd-Book"/>
              </a:rPr>
              <a:t>acoustic meatus.</a:t>
            </a:r>
            <a:endParaRPr lang="en-US" dirty="0"/>
          </a:p>
        </p:txBody>
      </p:sp>
      <p:sp>
        <p:nvSpPr>
          <p:cNvPr id="16" name="Rectangle 15"/>
          <p:cNvSpPr/>
          <p:nvPr/>
        </p:nvSpPr>
        <p:spPr>
          <a:xfrm>
            <a:off x="-41415" y="4718915"/>
            <a:ext cx="2704010" cy="646331"/>
          </a:xfrm>
          <a:prstGeom prst="rect">
            <a:avLst/>
          </a:prstGeom>
        </p:spPr>
        <p:txBody>
          <a:bodyPr wrap="square">
            <a:spAutoFit/>
          </a:bodyPr>
          <a:lstStyle/>
          <a:p>
            <a:r>
              <a:rPr lang="en-US" dirty="0">
                <a:solidFill>
                  <a:srgbClr val="231F20"/>
                </a:solidFill>
                <a:latin typeface="OfficinaSansStd-Book"/>
              </a:rPr>
              <a:t>Section of bovine masseter muscle</a:t>
            </a:r>
            <a:endParaRPr lang="en-US" dirty="0"/>
          </a:p>
        </p:txBody>
      </p:sp>
    </p:spTree>
    <p:extLst>
      <p:ext uri="{BB962C8B-B14F-4D97-AF65-F5344CB8AC3E}">
        <p14:creationId xmlns:p14="http://schemas.microsoft.com/office/powerpoint/2010/main" val="18879932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viscera</a:t>
            </a:r>
          </a:p>
        </p:txBody>
      </p:sp>
      <p:sp>
        <p:nvSpPr>
          <p:cNvPr id="3" name="Content Placeholder 2"/>
          <p:cNvSpPr>
            <a:spLocks noGrp="1"/>
          </p:cNvSpPr>
          <p:nvPr>
            <p:ph idx="1"/>
          </p:nvPr>
        </p:nvSpPr>
        <p:spPr>
          <a:xfrm>
            <a:off x="581193" y="2180496"/>
            <a:ext cx="7037985" cy="4400608"/>
          </a:xfrm>
        </p:spPr>
        <p:txBody>
          <a:bodyPr>
            <a:normAutofit fontScale="92500"/>
          </a:bodyPr>
          <a:lstStyle/>
          <a:p>
            <a:pPr marL="0" indent="0">
              <a:buNone/>
            </a:pPr>
            <a:r>
              <a:rPr lang="en-US" sz="2800" b="1" u="sng" dirty="0" smtClean="0">
                <a:latin typeface="Times New Roman" panose="02020603050405020304" pitchFamily="18" charset="0"/>
                <a:cs typeface="Times New Roman" panose="02020603050405020304" pitchFamily="18" charset="0"/>
              </a:rPr>
              <a:t>Lungs</a:t>
            </a:r>
          </a:p>
          <a:p>
            <a:r>
              <a:rPr lang="en-US" sz="2800" dirty="0" smtClean="0">
                <a:latin typeface="Times New Roman" panose="02020603050405020304" pitchFamily="18" charset="0"/>
                <a:cs typeface="Times New Roman" panose="02020603050405020304" pitchFamily="18" charset="0"/>
              </a:rPr>
              <a:t>Perform visual examination followed </a:t>
            </a:r>
            <a:r>
              <a:rPr lang="en-US" sz="2800" dirty="0">
                <a:latin typeface="Times New Roman" panose="02020603050405020304" pitchFamily="18" charset="0"/>
                <a:cs typeface="Times New Roman" panose="02020603050405020304" pitchFamily="18" charset="0"/>
              </a:rPr>
              <a:t>by </a:t>
            </a:r>
            <a:r>
              <a:rPr lang="en-US" sz="2800" dirty="0" smtClean="0">
                <a:latin typeface="Times New Roman" panose="02020603050405020304" pitchFamily="18" charset="0"/>
                <a:cs typeface="Times New Roman" panose="02020603050405020304" pitchFamily="18" charset="0"/>
              </a:rPr>
              <a:t>palpation</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for </a:t>
            </a:r>
            <a:r>
              <a:rPr lang="en-US" sz="2800" dirty="0">
                <a:latin typeface="Times New Roman" panose="02020603050405020304" pitchFamily="18" charset="0"/>
                <a:cs typeface="Times New Roman" panose="02020603050405020304" pitchFamily="18" charset="0"/>
              </a:rPr>
              <a:t>evidence of pleurisy, </a:t>
            </a:r>
            <a:r>
              <a:rPr lang="en-US" sz="2800" dirty="0" smtClean="0">
                <a:latin typeface="Times New Roman" panose="02020603050405020304" pitchFamily="18" charset="0"/>
                <a:cs typeface="Times New Roman" panose="02020603050405020304" pitchFamily="18" charset="0"/>
              </a:rPr>
              <a:t>pneumonia, TB</a:t>
            </a:r>
            <a:r>
              <a:rPr lang="en-US" sz="2800" dirty="0">
                <a:latin typeface="Times New Roman" panose="02020603050405020304" pitchFamily="18" charset="0"/>
                <a:cs typeface="Times New Roman" panose="02020603050405020304" pitchFamily="18" charset="0"/>
              </a:rPr>
              <a:t>, fascioliasis, hydatid cysts, etc.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The bronchial and </a:t>
            </a:r>
            <a:r>
              <a:rPr lang="en-US" sz="2800" dirty="0">
                <a:latin typeface="Times New Roman" panose="02020603050405020304" pitchFamily="18" charset="0"/>
                <a:cs typeface="Times New Roman" panose="02020603050405020304" pitchFamily="18" charset="0"/>
              </a:rPr>
              <a:t>mediastinal lymph nodes should be incised.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The lung substance </a:t>
            </a:r>
            <a:r>
              <a:rPr lang="en-US" sz="2800" dirty="0">
                <a:latin typeface="Times New Roman" panose="02020603050405020304" pitchFamily="18" charset="0"/>
                <a:cs typeface="Times New Roman" panose="02020603050405020304" pitchFamily="18" charset="0"/>
              </a:rPr>
              <a:t>should be exposed by </a:t>
            </a:r>
            <a:r>
              <a:rPr lang="en-US" sz="2800" dirty="0" err="1">
                <a:latin typeface="Times New Roman" panose="02020603050405020304" pitchFamily="18" charset="0"/>
                <a:cs typeface="Times New Roman" panose="02020603050405020304" pitchFamily="18" charset="0"/>
              </a:rPr>
              <a:t>by</a:t>
            </a:r>
            <a:r>
              <a:rPr lang="en-US" sz="2800" dirty="0">
                <a:latin typeface="Times New Roman" panose="02020603050405020304" pitchFamily="18" charset="0"/>
                <a:cs typeface="Times New Roman" panose="02020603050405020304" pitchFamily="18" charset="0"/>
              </a:rPr>
              <a:t> a transverse incision across the diaphragmatic lobes </a:t>
            </a:r>
          </a:p>
        </p:txBody>
      </p:sp>
      <p:pic>
        <p:nvPicPr>
          <p:cNvPr id="6" name="Picture 5"/>
          <p:cNvPicPr>
            <a:picLocks noChangeAspect="1"/>
          </p:cNvPicPr>
          <p:nvPr/>
        </p:nvPicPr>
        <p:blipFill>
          <a:blip r:embed="rId2"/>
          <a:stretch>
            <a:fillRect/>
          </a:stretch>
        </p:blipFill>
        <p:spPr>
          <a:xfrm>
            <a:off x="8113884" y="2009600"/>
            <a:ext cx="3368135" cy="3811651"/>
          </a:xfrm>
          <a:prstGeom prst="rect">
            <a:avLst/>
          </a:prstGeom>
        </p:spPr>
      </p:pic>
      <p:sp>
        <p:nvSpPr>
          <p:cNvPr id="7" name="Rectangle 6"/>
          <p:cNvSpPr/>
          <p:nvPr/>
        </p:nvSpPr>
        <p:spPr>
          <a:xfrm>
            <a:off x="7619178" y="5934670"/>
            <a:ext cx="4345295" cy="1015663"/>
          </a:xfrm>
          <a:prstGeom prst="rect">
            <a:avLst/>
          </a:prstGeom>
        </p:spPr>
        <p:txBody>
          <a:bodyPr wrap="square">
            <a:spAutoFit/>
          </a:bodyPr>
          <a:lstStyle/>
          <a:p>
            <a:r>
              <a:rPr lang="en-US" sz="2000" dirty="0">
                <a:solidFill>
                  <a:srgbClr val="231F20"/>
                </a:solidFill>
                <a:latin typeface="Times New Roman" panose="02020603050405020304" pitchFamily="18" charset="0"/>
                <a:cs typeface="Times New Roman" panose="02020603050405020304" pitchFamily="18" charset="0"/>
              </a:rPr>
              <a:t>Bovine mediastinal lymph nodes located near the bronchus of the right cranial</a:t>
            </a:r>
          </a:p>
          <a:p>
            <a:r>
              <a:rPr lang="en-US" sz="2000" dirty="0">
                <a:solidFill>
                  <a:srgbClr val="231F20"/>
                </a:solidFill>
                <a:latin typeface="Times New Roman" panose="02020603050405020304" pitchFamily="18" charset="0"/>
                <a:cs typeface="Times New Roman" panose="02020603050405020304" pitchFamily="18" charset="0"/>
              </a:rPr>
              <a:t>lobe.</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43280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581193" y="2021983"/>
            <a:ext cx="6643855" cy="4636393"/>
          </a:xfrm>
        </p:spPr>
        <p:txBody>
          <a:bodyPr>
            <a:normAutofit lnSpcReduction="10000"/>
          </a:bodyPr>
          <a:lstStyle/>
          <a:p>
            <a:pPr marL="0" indent="0" algn="just">
              <a:buNone/>
            </a:pPr>
            <a:r>
              <a:rPr lang="en-US" sz="2400" b="1" u="sng" dirty="0">
                <a:latin typeface="Times New Roman" panose="02020603050405020304" pitchFamily="18" charset="0"/>
                <a:cs typeface="Times New Roman" panose="02020603050405020304" pitchFamily="18" charset="0"/>
              </a:rPr>
              <a:t>Heart</a:t>
            </a:r>
          </a:p>
          <a:p>
            <a:pPr algn="just"/>
            <a:r>
              <a:rPr lang="en-US" sz="2400" dirty="0">
                <a:latin typeface="Times New Roman" panose="02020603050405020304" pitchFamily="18" charset="0"/>
                <a:cs typeface="Times New Roman" panose="02020603050405020304" pitchFamily="18" charset="0"/>
              </a:rPr>
              <a:t>The pericardium should be examined for evidence </a:t>
            </a:r>
            <a:r>
              <a:rPr lang="en-US" sz="2400" dirty="0" smtClean="0">
                <a:latin typeface="Times New Roman" panose="02020603050405020304" pitchFamily="18" charset="0"/>
                <a:cs typeface="Times New Roman" panose="02020603050405020304" pitchFamily="18" charset="0"/>
              </a:rPr>
              <a:t>of pericarditis</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hemorrhages, </a:t>
            </a:r>
            <a:r>
              <a:rPr lang="en-US" sz="2400" dirty="0">
                <a:latin typeface="Times New Roman" panose="02020603050405020304" pitchFamily="18" charset="0"/>
                <a:cs typeface="Times New Roman" panose="02020603050405020304" pitchFamily="18" charset="0"/>
              </a:rPr>
              <a:t>etc. </a:t>
            </a:r>
            <a:r>
              <a:rPr lang="en-US" sz="2400" dirty="0" smtClean="0">
                <a:latin typeface="Times New Roman" panose="02020603050405020304" pitchFamily="18" charset="0"/>
                <a:cs typeface="Times New Roman" panose="02020603050405020304" pitchFamily="18" charset="0"/>
              </a:rPr>
              <a:t>and then pealed off.</a:t>
            </a:r>
          </a:p>
          <a:p>
            <a:pPr algn="just"/>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ventricles are </a:t>
            </a:r>
            <a:r>
              <a:rPr lang="en-US" sz="2400" dirty="0" smtClean="0">
                <a:latin typeface="Times New Roman" panose="02020603050405020304" pitchFamily="18" charset="0"/>
                <a:cs typeface="Times New Roman" panose="02020603050405020304" pitchFamily="18" charset="0"/>
              </a:rPr>
              <a:t>then incised</a:t>
            </a:r>
            <a:r>
              <a:rPr lang="en-US" sz="2400" dirty="0">
                <a:latin typeface="Times New Roman" panose="02020603050405020304" pitchFamily="18" charset="0"/>
                <a:cs typeface="Times New Roman" panose="02020603050405020304" pitchFamily="18" charset="0"/>
              </a:rPr>
              <a:t>, and the outer and inner surfaces are </a:t>
            </a:r>
            <a:r>
              <a:rPr lang="en-US" sz="2400" dirty="0" smtClean="0">
                <a:latin typeface="Times New Roman" panose="02020603050405020304" pitchFamily="18" charset="0"/>
                <a:cs typeface="Times New Roman" panose="02020603050405020304" pitchFamily="18" charset="0"/>
              </a:rPr>
              <a:t>observed, particular </a:t>
            </a:r>
            <a:r>
              <a:rPr lang="en-US" sz="2400" dirty="0">
                <a:latin typeface="Times New Roman" panose="02020603050405020304" pitchFamily="18" charset="0"/>
                <a:cs typeface="Times New Roman" panose="02020603050405020304" pitchFamily="18" charset="0"/>
              </a:rPr>
              <a:t>attention being paid to the presence of </a:t>
            </a:r>
            <a:r>
              <a:rPr lang="en-US" sz="2400" dirty="0" smtClean="0">
                <a:latin typeface="Times New Roman" panose="02020603050405020304" pitchFamily="18" charset="0"/>
                <a:cs typeface="Times New Roman" panose="02020603050405020304" pitchFamily="18" charset="0"/>
              </a:rPr>
              <a:t>petechial hemorrhages </a:t>
            </a:r>
            <a:r>
              <a:rPr lang="en-US" sz="2400" dirty="0">
                <a:latin typeface="Times New Roman" panose="02020603050405020304" pitchFamily="18" charset="0"/>
                <a:cs typeface="Times New Roman" panose="02020603050405020304" pitchFamily="18" charset="0"/>
              </a:rPr>
              <a:t>on the epicardium or endocardium and </a:t>
            </a:r>
            <a:r>
              <a:rPr lang="en-US" sz="2400" dirty="0" smtClean="0">
                <a:latin typeface="Times New Roman" panose="02020603050405020304" pitchFamily="18" charset="0"/>
                <a:cs typeface="Times New Roman" panose="02020603050405020304" pitchFamily="18" charset="0"/>
              </a:rPr>
              <a:t>to cysticerci</a:t>
            </a:r>
            <a:r>
              <a:rPr lang="en-US" sz="2400" dirty="0">
                <a:latin typeface="Times New Roman" panose="02020603050405020304" pitchFamily="18" charset="0"/>
                <a:cs typeface="Times New Roman" panose="02020603050405020304" pitchFamily="18" charset="0"/>
              </a:rPr>
              <a:t>, hydatid cysts and occasionally linguatulae </a:t>
            </a:r>
            <a:r>
              <a:rPr lang="en-US" sz="2400" dirty="0" smtClean="0">
                <a:latin typeface="Times New Roman" panose="02020603050405020304" pitchFamily="18" charset="0"/>
                <a:cs typeface="Times New Roman" panose="02020603050405020304" pitchFamily="18" charset="0"/>
              </a:rPr>
              <a:t>in the </a:t>
            </a:r>
            <a:r>
              <a:rPr lang="en-US" sz="2400" dirty="0">
                <a:latin typeface="Times New Roman" panose="02020603050405020304" pitchFamily="18" charset="0"/>
                <a:cs typeface="Times New Roman" panose="02020603050405020304" pitchFamily="18" charset="0"/>
              </a:rPr>
              <a:t>myocardium. </a:t>
            </a:r>
          </a:p>
          <a:p>
            <a:pPr algn="just"/>
            <a:r>
              <a:rPr lang="en-US" sz="2400" dirty="0" smtClean="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flabby condition of the myocardium is </a:t>
            </a:r>
            <a:r>
              <a:rPr lang="en-US" sz="2400" dirty="0" smtClean="0">
                <a:latin typeface="Times New Roman" panose="02020603050405020304" pitchFamily="18" charset="0"/>
                <a:cs typeface="Times New Roman" panose="02020603050405020304" pitchFamily="18" charset="0"/>
              </a:rPr>
              <a:t>often associated </a:t>
            </a:r>
            <a:r>
              <a:rPr lang="en-US" sz="2400" dirty="0">
                <a:latin typeface="Times New Roman" panose="02020603050405020304" pitchFamily="18" charset="0"/>
                <a:cs typeface="Times New Roman" panose="02020603050405020304" pitchFamily="18" charset="0"/>
              </a:rPr>
              <a:t>with septic conditions in the </a:t>
            </a:r>
            <a:r>
              <a:rPr lang="en-US" sz="2400" dirty="0" smtClean="0">
                <a:latin typeface="Times New Roman" panose="02020603050405020304" pitchFamily="18" charset="0"/>
                <a:cs typeface="Times New Roman" panose="02020603050405020304" pitchFamily="18" charset="0"/>
              </a:rPr>
              <a:t>cow</a:t>
            </a:r>
            <a:endParaRPr lang="en-US"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714446" y="1474782"/>
            <a:ext cx="2285002" cy="2865397"/>
          </a:xfrm>
          <a:prstGeom prst="rect">
            <a:avLst/>
          </a:prstGeom>
        </p:spPr>
      </p:pic>
      <p:sp>
        <p:nvSpPr>
          <p:cNvPr id="6" name="Rectangle 5"/>
          <p:cNvSpPr/>
          <p:nvPr/>
        </p:nvSpPr>
        <p:spPr>
          <a:xfrm>
            <a:off x="9999448" y="2788103"/>
            <a:ext cx="1939267" cy="646331"/>
          </a:xfrm>
          <a:prstGeom prst="rect">
            <a:avLst/>
          </a:prstGeom>
        </p:spPr>
        <p:txBody>
          <a:bodyPr wrap="square">
            <a:spAutoFit/>
          </a:bodyPr>
          <a:lstStyle/>
          <a:p>
            <a:r>
              <a:rPr lang="en-US" dirty="0">
                <a:solidFill>
                  <a:srgbClr val="231F20"/>
                </a:solidFill>
                <a:latin typeface="OfficinaSansStd-Book"/>
              </a:rPr>
              <a:t>The auricular face of pig heart.</a:t>
            </a:r>
            <a:endParaRPr lang="en-US" dirty="0"/>
          </a:p>
        </p:txBody>
      </p:sp>
      <p:pic>
        <p:nvPicPr>
          <p:cNvPr id="7" name="Picture 6"/>
          <p:cNvPicPr>
            <a:picLocks noChangeAspect="1"/>
          </p:cNvPicPr>
          <p:nvPr/>
        </p:nvPicPr>
        <p:blipFill>
          <a:blip r:embed="rId3"/>
          <a:stretch>
            <a:fillRect/>
          </a:stretch>
        </p:blipFill>
        <p:spPr>
          <a:xfrm>
            <a:off x="7432294" y="4116913"/>
            <a:ext cx="3536787" cy="2340126"/>
          </a:xfrm>
          <a:prstGeom prst="rect">
            <a:avLst/>
          </a:prstGeom>
        </p:spPr>
      </p:pic>
      <p:sp>
        <p:nvSpPr>
          <p:cNvPr id="8" name="Rectangle 7"/>
          <p:cNvSpPr/>
          <p:nvPr/>
        </p:nvSpPr>
        <p:spPr>
          <a:xfrm>
            <a:off x="6262172" y="6473710"/>
            <a:ext cx="5558509" cy="369332"/>
          </a:xfrm>
          <a:prstGeom prst="rect">
            <a:avLst/>
          </a:prstGeom>
        </p:spPr>
        <p:txBody>
          <a:bodyPr wrap="none">
            <a:spAutoFit/>
          </a:bodyPr>
          <a:lstStyle/>
          <a:p>
            <a:r>
              <a:rPr lang="en-US" dirty="0">
                <a:solidFill>
                  <a:srgbClr val="231F20"/>
                </a:solidFill>
                <a:latin typeface="+mj-lt"/>
              </a:rPr>
              <a:t>Internal view of the left ventricular cavity of bovine heart.</a:t>
            </a:r>
            <a:endParaRPr lang="en-US" dirty="0">
              <a:latin typeface="+mj-lt"/>
            </a:endParaRPr>
          </a:p>
        </p:txBody>
      </p:sp>
    </p:spTree>
    <p:extLst>
      <p:ext uri="{BB962C8B-B14F-4D97-AF65-F5344CB8AC3E}">
        <p14:creationId xmlns:p14="http://schemas.microsoft.com/office/powerpoint/2010/main" val="34457173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581193" y="1883391"/>
            <a:ext cx="7558256" cy="4974609"/>
          </a:xfrm>
        </p:spPr>
        <p:txBody>
          <a:bodyPr>
            <a:noAutofit/>
          </a:bodyPr>
          <a:lstStyle/>
          <a:p>
            <a:pPr marL="0" indent="0">
              <a:buNone/>
            </a:pPr>
            <a:r>
              <a:rPr lang="en-US" sz="2800" b="1" u="sng" dirty="0" smtClean="0">
                <a:latin typeface="Times New Roman" panose="02020603050405020304" pitchFamily="18" charset="0"/>
                <a:cs typeface="Times New Roman" panose="02020603050405020304" pitchFamily="18" charset="0"/>
              </a:rPr>
              <a:t>Liver</a:t>
            </a:r>
          </a:p>
          <a:p>
            <a:r>
              <a:rPr lang="en-US" sz="2800" dirty="0">
                <a:latin typeface="Times New Roman" panose="02020603050405020304" pitchFamily="18" charset="0"/>
                <a:cs typeface="Times New Roman" panose="02020603050405020304" pitchFamily="18" charset="0"/>
              </a:rPr>
              <a:t>A visual examination with palpation should be </a:t>
            </a:r>
            <a:r>
              <a:rPr lang="en-US" sz="2800" dirty="0" smtClean="0">
                <a:latin typeface="Times New Roman" panose="02020603050405020304" pitchFamily="18" charset="0"/>
                <a:cs typeface="Times New Roman" panose="02020603050405020304" pitchFamily="18" charset="0"/>
              </a:rPr>
              <a:t>made on both sides for </a:t>
            </a:r>
            <a:r>
              <a:rPr lang="en-US" sz="2800" dirty="0">
                <a:latin typeface="Times New Roman" panose="02020603050405020304" pitchFamily="18" charset="0"/>
                <a:cs typeface="Times New Roman" panose="02020603050405020304" pitchFamily="18" charset="0"/>
              </a:rPr>
              <a:t>fatty change, actinobacillosis, abscesses, </a:t>
            </a:r>
            <a:r>
              <a:rPr lang="en-US" sz="2800" dirty="0" err="1" smtClean="0">
                <a:latin typeface="Times New Roman" panose="02020603050405020304" pitchFamily="18" charset="0"/>
                <a:cs typeface="Times New Roman" panose="02020603050405020304" pitchFamily="18" charset="0"/>
              </a:rPr>
              <a:t>telangiectasis</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and </a:t>
            </a:r>
            <a:r>
              <a:rPr lang="en-US" sz="2800" dirty="0">
                <a:latin typeface="Times New Roman" panose="02020603050405020304" pitchFamily="18" charset="0"/>
                <a:cs typeface="Times New Roman" panose="02020603050405020304" pitchFamily="18" charset="0"/>
              </a:rPr>
              <a:t>parasitic infections such as hydatid cysts, </a:t>
            </a:r>
            <a:r>
              <a:rPr lang="en-US" sz="2800" i="1" dirty="0" smtClean="0">
                <a:latin typeface="Times New Roman" panose="02020603050405020304" pitchFamily="18" charset="0"/>
                <a:cs typeface="Times New Roman" panose="02020603050405020304" pitchFamily="18" charset="0"/>
              </a:rPr>
              <a:t>C. bovis</a:t>
            </a:r>
            <a:r>
              <a:rPr lang="en-US" sz="2800" dirty="0">
                <a:latin typeface="Times New Roman" panose="02020603050405020304" pitchFamily="18" charset="0"/>
                <a:cs typeface="Times New Roman" panose="02020603050405020304" pitchFamily="18" charset="0"/>
              </a:rPr>
              <a:t>, fascioliasis or linguatulae</a:t>
            </a:r>
            <a:r>
              <a:rPr lang="en-US" sz="2800" dirty="0" smtClean="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Observe and, if necessary, palpate the </a:t>
            </a:r>
            <a:r>
              <a:rPr lang="en-US" sz="2800" dirty="0" smtClean="0">
                <a:latin typeface="Times New Roman" panose="02020603050405020304" pitchFamily="18" charset="0"/>
                <a:cs typeface="Times New Roman" panose="02020603050405020304" pitchFamily="18" charset="0"/>
              </a:rPr>
              <a:t>gall bladder.</a:t>
            </a:r>
          </a:p>
          <a:p>
            <a:r>
              <a:rPr lang="en-US" sz="2800" dirty="0">
                <a:latin typeface="Times New Roman" panose="02020603050405020304" pitchFamily="18" charset="0"/>
                <a:cs typeface="Times New Roman" panose="02020603050405020304" pitchFamily="18" charset="0"/>
              </a:rPr>
              <a:t>Incise the bile ducts and liver substance by making two transverse and one longitudinal </a:t>
            </a:r>
            <a:r>
              <a:rPr lang="en-US" sz="2800" dirty="0" smtClean="0">
                <a:latin typeface="Times New Roman" panose="02020603050405020304" pitchFamily="18" charset="0"/>
                <a:cs typeface="Times New Roman" panose="02020603050405020304" pitchFamily="18" charset="0"/>
              </a:rPr>
              <a:t>incisions</a:t>
            </a:r>
            <a:endParaRPr lang="en-US"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8028435" y="2180496"/>
            <a:ext cx="4047656" cy="3402561"/>
          </a:xfrm>
          <a:prstGeom prst="rect">
            <a:avLst/>
          </a:prstGeom>
        </p:spPr>
      </p:pic>
      <p:sp>
        <p:nvSpPr>
          <p:cNvPr id="5" name="Rectangle 4"/>
          <p:cNvSpPr/>
          <p:nvPr/>
        </p:nvSpPr>
        <p:spPr>
          <a:xfrm>
            <a:off x="8255358" y="5583057"/>
            <a:ext cx="3936642" cy="646331"/>
          </a:xfrm>
          <a:prstGeom prst="rect">
            <a:avLst/>
          </a:prstGeom>
        </p:spPr>
        <p:txBody>
          <a:bodyPr wrap="square">
            <a:spAutoFit/>
          </a:bodyPr>
          <a:lstStyle/>
          <a:p>
            <a:r>
              <a:rPr lang="en-US" dirty="0">
                <a:solidFill>
                  <a:srgbClr val="231F20"/>
                </a:solidFill>
                <a:latin typeface="Times New Roman" panose="02020603050405020304" pitchFamily="18" charset="0"/>
                <a:cs typeface="Times New Roman" panose="02020603050405020304" pitchFamily="18" charset="0"/>
              </a:rPr>
              <a:t>Visceral face of pig liver with gall bladder.</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53837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581192" y="2180497"/>
            <a:ext cx="11029615" cy="1271042"/>
          </a:xfrm>
        </p:spPr>
        <p:txBody>
          <a:bodyPr>
            <a:noAutofit/>
          </a:bodyPr>
          <a:lstStyle/>
          <a:p>
            <a:pPr marL="0" indent="0">
              <a:buNone/>
            </a:pPr>
            <a:r>
              <a:rPr lang="en-US" sz="2800" b="1" u="sng" dirty="0" smtClean="0">
                <a:latin typeface="Times New Roman" panose="02020603050405020304" pitchFamily="18" charset="0"/>
                <a:cs typeface="Times New Roman" panose="02020603050405020304" pitchFamily="18" charset="0"/>
              </a:rPr>
              <a:t>Spleen </a:t>
            </a:r>
          </a:p>
          <a:p>
            <a:r>
              <a:rPr lang="en-US" sz="2800" dirty="0">
                <a:latin typeface="Times New Roman" panose="02020603050405020304" pitchFamily="18" charset="0"/>
                <a:cs typeface="Times New Roman" panose="02020603050405020304" pitchFamily="18" charset="0"/>
              </a:rPr>
              <a:t>The surface and substance should be examined for </a:t>
            </a:r>
            <a:r>
              <a:rPr lang="en-US" sz="2800" dirty="0" smtClean="0">
                <a:latin typeface="Times New Roman" panose="02020603050405020304" pitchFamily="18" charset="0"/>
                <a:cs typeface="Times New Roman" panose="02020603050405020304" pitchFamily="18" charset="0"/>
              </a:rPr>
              <a:t>TB, </a:t>
            </a:r>
            <a:r>
              <a:rPr lang="en-US" sz="2800" dirty="0" err="1" smtClean="0">
                <a:latin typeface="Times New Roman" panose="02020603050405020304" pitchFamily="18" charset="0"/>
                <a:cs typeface="Times New Roman" panose="02020603050405020304" pitchFamily="18" charset="0"/>
              </a:rPr>
              <a:t>haematoma</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and the presence of infarcts with </a:t>
            </a:r>
            <a:r>
              <a:rPr lang="en-US" sz="2800" dirty="0" smtClean="0">
                <a:latin typeface="Times New Roman" panose="02020603050405020304" pitchFamily="18" charset="0"/>
                <a:cs typeface="Times New Roman" panose="02020603050405020304" pitchFamily="18" charset="0"/>
              </a:rPr>
              <a:t>observation, palpation </a:t>
            </a:r>
            <a:r>
              <a:rPr lang="en-US" sz="2800" dirty="0">
                <a:latin typeface="Times New Roman" panose="02020603050405020304" pitchFamily="18" charset="0"/>
                <a:cs typeface="Times New Roman" panose="02020603050405020304" pitchFamily="18" charset="0"/>
              </a:rPr>
              <a:t>and, if necessary, </a:t>
            </a:r>
            <a:r>
              <a:rPr lang="en-US" sz="2800" dirty="0" smtClean="0">
                <a:latin typeface="Times New Roman" panose="02020603050405020304" pitchFamily="18" charset="0"/>
                <a:cs typeface="Times New Roman" panose="02020603050405020304" pitchFamily="18" charset="0"/>
              </a:rPr>
              <a:t>make a longitudinal incision</a:t>
            </a:r>
            <a:endParaRPr lang="en-US"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991671" y="3916080"/>
            <a:ext cx="2388035" cy="2719857"/>
          </a:xfrm>
          <a:prstGeom prst="rect">
            <a:avLst/>
          </a:prstGeom>
        </p:spPr>
      </p:pic>
      <p:pic>
        <p:nvPicPr>
          <p:cNvPr id="5" name="Picture 4"/>
          <p:cNvPicPr>
            <a:picLocks noChangeAspect="1"/>
          </p:cNvPicPr>
          <p:nvPr/>
        </p:nvPicPr>
        <p:blipFill>
          <a:blip r:embed="rId3"/>
          <a:stretch>
            <a:fillRect/>
          </a:stretch>
        </p:blipFill>
        <p:spPr>
          <a:xfrm>
            <a:off x="5627166" y="3569151"/>
            <a:ext cx="3736181" cy="2777741"/>
          </a:xfrm>
          <a:prstGeom prst="rect">
            <a:avLst/>
          </a:prstGeom>
        </p:spPr>
      </p:pic>
      <p:sp>
        <p:nvSpPr>
          <p:cNvPr id="6" name="Rectangle 5"/>
          <p:cNvSpPr/>
          <p:nvPr/>
        </p:nvSpPr>
        <p:spPr>
          <a:xfrm>
            <a:off x="3379707" y="4489740"/>
            <a:ext cx="2248362" cy="646331"/>
          </a:xfrm>
          <a:prstGeom prst="rect">
            <a:avLst/>
          </a:prstGeom>
        </p:spPr>
        <p:txBody>
          <a:bodyPr wrap="square">
            <a:spAutoFit/>
          </a:bodyPr>
          <a:lstStyle/>
          <a:p>
            <a:r>
              <a:rPr lang="en-US" dirty="0">
                <a:solidFill>
                  <a:srgbClr val="231F20"/>
                </a:solidFill>
                <a:latin typeface="Times New Roman" panose="02020603050405020304" pitchFamily="18" charset="0"/>
                <a:cs typeface="Times New Roman" panose="02020603050405020304" pitchFamily="18" charset="0"/>
              </a:rPr>
              <a:t>Parietal face of pig spleen.</a:t>
            </a:r>
            <a:endParaRPr lang="en-US" dirty="0">
              <a:latin typeface="Times New Roman" panose="02020603050405020304" pitchFamily="18" charset="0"/>
              <a:cs typeface="Times New Roman" panose="02020603050405020304" pitchFamily="18" charset="0"/>
            </a:endParaRPr>
          </a:p>
        </p:txBody>
      </p:sp>
      <p:sp>
        <p:nvSpPr>
          <p:cNvPr id="7" name="Rectangle 6"/>
          <p:cNvSpPr/>
          <p:nvPr/>
        </p:nvSpPr>
        <p:spPr>
          <a:xfrm>
            <a:off x="5627166" y="6450935"/>
            <a:ext cx="3465181" cy="369332"/>
          </a:xfrm>
          <a:prstGeom prst="rect">
            <a:avLst/>
          </a:prstGeom>
        </p:spPr>
        <p:txBody>
          <a:bodyPr wrap="square">
            <a:spAutoFit/>
          </a:bodyPr>
          <a:lstStyle/>
          <a:p>
            <a:r>
              <a:rPr lang="en-US" dirty="0">
                <a:solidFill>
                  <a:srgbClr val="231F20"/>
                </a:solidFill>
                <a:latin typeface="Times New Roman" panose="02020603050405020304" pitchFamily="18" charset="0"/>
                <a:cs typeface="Times New Roman" panose="02020603050405020304" pitchFamily="18" charset="0"/>
              </a:rPr>
              <a:t>Visceral face of pig spleen</a:t>
            </a:r>
            <a:r>
              <a:rPr lang="en-US" dirty="0">
                <a:solidFill>
                  <a:srgbClr val="231F20"/>
                </a:solidFill>
                <a:latin typeface="OfficinaSansStd-Book"/>
              </a:rPr>
              <a:t>.</a:t>
            </a:r>
            <a:endParaRPr lang="en-US" dirty="0"/>
          </a:p>
        </p:txBody>
      </p:sp>
    </p:spTree>
    <p:extLst>
      <p:ext uri="{BB962C8B-B14F-4D97-AF65-F5344CB8AC3E}">
        <p14:creationId xmlns:p14="http://schemas.microsoft.com/office/powerpoint/2010/main" val="14261570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581192" y="2180496"/>
            <a:ext cx="6656735" cy="4677504"/>
          </a:xfrm>
        </p:spPr>
        <p:txBody>
          <a:bodyPr>
            <a:noAutofit/>
          </a:bodyPr>
          <a:lstStyle/>
          <a:p>
            <a:pPr marL="0" indent="0">
              <a:buNone/>
            </a:pPr>
            <a:r>
              <a:rPr lang="en-US" sz="2400" b="1" u="sng" dirty="0" err="1">
                <a:latin typeface="Times New Roman" panose="02020603050405020304" pitchFamily="18" charset="0"/>
                <a:cs typeface="Times New Roman" panose="02020603050405020304" pitchFamily="18" charset="0"/>
              </a:rPr>
              <a:t>Oesophagus</a:t>
            </a:r>
            <a:r>
              <a:rPr lang="en-US" sz="2400" b="1" u="sng" dirty="0">
                <a:latin typeface="Times New Roman" panose="02020603050405020304" pitchFamily="18" charset="0"/>
                <a:cs typeface="Times New Roman" panose="02020603050405020304" pitchFamily="18" charset="0"/>
              </a:rPr>
              <a:t>, stomach and </a:t>
            </a:r>
            <a:r>
              <a:rPr lang="en-US" sz="2400" b="1" u="sng" dirty="0" smtClean="0">
                <a:latin typeface="Times New Roman" panose="02020603050405020304" pitchFamily="18" charset="0"/>
                <a:cs typeface="Times New Roman" panose="02020603050405020304" pitchFamily="18" charset="0"/>
              </a:rPr>
              <a:t>intestines</a:t>
            </a:r>
          </a:p>
          <a:p>
            <a:r>
              <a:rPr lang="en-US" sz="2400" dirty="0">
                <a:latin typeface="Times New Roman" panose="02020603050405020304" pitchFamily="18" charset="0"/>
                <a:cs typeface="Times New Roman" panose="02020603050405020304" pitchFamily="18" charset="0"/>
              </a:rPr>
              <a:t>Observe and, if necessary, palpate these organs.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serous </a:t>
            </a:r>
            <a:r>
              <a:rPr lang="en-US" sz="2400" dirty="0">
                <a:latin typeface="Times New Roman" panose="02020603050405020304" pitchFamily="18" charset="0"/>
                <a:cs typeface="Times New Roman" panose="02020603050405020304" pitchFamily="18" charset="0"/>
              </a:rPr>
              <a:t>surface may show evidence of TB or </a:t>
            </a:r>
            <a:r>
              <a:rPr lang="en-US" sz="2400" dirty="0" smtClean="0">
                <a:latin typeface="Times New Roman" panose="02020603050405020304" pitchFamily="18" charset="0"/>
                <a:cs typeface="Times New Roman" panose="02020603050405020304" pitchFamily="18" charset="0"/>
              </a:rPr>
              <a:t>actinobacillosis, while </a:t>
            </a:r>
            <a:r>
              <a:rPr lang="en-US" sz="2400" dirty="0">
                <a:latin typeface="Times New Roman" panose="02020603050405020304" pitchFamily="18" charset="0"/>
                <a:cs typeface="Times New Roman" panose="02020603050405020304" pitchFamily="18" charset="0"/>
              </a:rPr>
              <a:t>the anterior aspect of the reticulum </a:t>
            </a:r>
            <a:r>
              <a:rPr lang="en-US" sz="2400" dirty="0" smtClean="0">
                <a:latin typeface="Times New Roman" panose="02020603050405020304" pitchFamily="18" charset="0"/>
                <a:cs typeface="Times New Roman" panose="02020603050405020304" pitchFamily="18" charset="0"/>
              </a:rPr>
              <a:t>may show </a:t>
            </a:r>
            <a:r>
              <a:rPr lang="en-US" sz="2400" dirty="0">
                <a:latin typeface="Times New Roman" panose="02020603050405020304" pitchFamily="18" charset="0"/>
                <a:cs typeface="Times New Roman" panose="02020603050405020304" pitchFamily="18" charset="0"/>
              </a:rPr>
              <a:t>evidence of a foreign body</a:t>
            </a:r>
            <a:r>
              <a:rPr lang="en-US" sz="2400" dirty="0" smtClean="0">
                <a:latin typeface="Times New Roman" panose="02020603050405020304" pitchFamily="18" charset="0"/>
                <a:cs typeface="Times New Roman" panose="02020603050405020304" pitchFamily="18" charset="0"/>
              </a:rPr>
              <a:t>.</a:t>
            </a:r>
          </a:p>
          <a:p>
            <a:pPr marL="0" indent="0">
              <a:buNone/>
            </a:pPr>
            <a:endParaRPr lang="en-US" sz="2400" b="1" u="sng" dirty="0" smtClean="0">
              <a:latin typeface="Times New Roman" panose="02020603050405020304" pitchFamily="18" charset="0"/>
              <a:cs typeface="Times New Roman" panose="02020603050405020304" pitchFamily="18" charset="0"/>
            </a:endParaRPr>
          </a:p>
          <a:p>
            <a:pPr marL="0" indent="0">
              <a:buNone/>
            </a:pPr>
            <a:r>
              <a:rPr lang="en-US" sz="2400" b="1" u="sng" dirty="0" smtClean="0">
                <a:latin typeface="Times New Roman" panose="02020603050405020304" pitchFamily="18" charset="0"/>
                <a:cs typeface="Times New Roman" panose="02020603050405020304" pitchFamily="18" charset="0"/>
              </a:rPr>
              <a:t>Kidney</a:t>
            </a:r>
            <a:endParaRPr lang="en-US" sz="2400" b="1" u="sng"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Enucleation</a:t>
            </a:r>
            <a:r>
              <a:rPr lang="en-US" sz="2400" dirty="0">
                <a:latin typeface="Times New Roman" panose="02020603050405020304" pitchFamily="18" charset="0"/>
                <a:cs typeface="Times New Roman" panose="02020603050405020304" pitchFamily="18" charset="0"/>
              </a:rPr>
              <a:t> of the kidney to allow visual inspection and, </a:t>
            </a:r>
            <a:r>
              <a:rPr lang="en-US" sz="2400" dirty="0" smtClean="0">
                <a:latin typeface="Times New Roman" panose="02020603050405020304" pitchFamily="18" charset="0"/>
                <a:cs typeface="Times New Roman" panose="02020603050405020304" pitchFamily="18" charset="0"/>
              </a:rPr>
              <a:t>if necessary</a:t>
            </a:r>
            <a:r>
              <a:rPr lang="en-US" sz="2400" dirty="0">
                <a:latin typeface="Times New Roman" panose="02020603050405020304" pitchFamily="18" charset="0"/>
                <a:cs typeface="Times New Roman" panose="02020603050405020304" pitchFamily="18" charset="0"/>
              </a:rPr>
              <a:t>, make longitudinal </a:t>
            </a:r>
            <a:r>
              <a:rPr lang="en-US" sz="2400" dirty="0" smtClean="0">
                <a:latin typeface="Times New Roman" panose="02020603050405020304" pitchFamily="18" charset="0"/>
                <a:cs typeface="Times New Roman" panose="02020603050405020304" pitchFamily="18" charset="0"/>
              </a:rPr>
              <a:t>incision of </a:t>
            </a:r>
            <a:r>
              <a:rPr lang="en-US" sz="2400" dirty="0">
                <a:latin typeface="Times New Roman" panose="02020603050405020304" pitchFamily="18" charset="0"/>
                <a:cs typeface="Times New Roman" panose="02020603050405020304" pitchFamily="18" charset="0"/>
              </a:rPr>
              <a:t>the kidney and renal lymph nodes for Artifacts, </a:t>
            </a:r>
            <a:r>
              <a:rPr lang="en-US" sz="2400" dirty="0" err="1" smtClean="0">
                <a:latin typeface="Times New Roman" panose="02020603050405020304" pitchFamily="18" charset="0"/>
                <a:cs typeface="Times New Roman" panose="02020603050405020304" pitchFamily="18" charset="0"/>
              </a:rPr>
              <a:t>hydronephrosis</a:t>
            </a:r>
            <a:r>
              <a:rPr lang="en-US" sz="2400" dirty="0" smtClean="0">
                <a:latin typeface="Times New Roman" panose="02020603050405020304" pitchFamily="18" charset="0"/>
                <a:cs typeface="Times New Roman" panose="02020603050405020304" pitchFamily="18" charset="0"/>
              </a:rPr>
              <a:t> and </a:t>
            </a:r>
            <a:r>
              <a:rPr lang="en-US" sz="2400" dirty="0">
                <a:latin typeface="Times New Roman" panose="02020603050405020304" pitchFamily="18" charset="0"/>
                <a:cs typeface="Times New Roman" panose="02020603050405020304" pitchFamily="18" charset="0"/>
              </a:rPr>
              <a:t>cysts</a:t>
            </a:r>
          </a:p>
        </p:txBody>
      </p:sp>
      <p:pic>
        <p:nvPicPr>
          <p:cNvPr id="4" name="Picture 3"/>
          <p:cNvPicPr>
            <a:picLocks noChangeAspect="1"/>
          </p:cNvPicPr>
          <p:nvPr/>
        </p:nvPicPr>
        <p:blipFill>
          <a:blip r:embed="rId2"/>
          <a:stretch>
            <a:fillRect/>
          </a:stretch>
        </p:blipFill>
        <p:spPr>
          <a:xfrm>
            <a:off x="7363472" y="2256865"/>
            <a:ext cx="4076210" cy="3043378"/>
          </a:xfrm>
          <a:prstGeom prst="rect">
            <a:avLst/>
          </a:prstGeom>
        </p:spPr>
      </p:pic>
      <p:sp>
        <p:nvSpPr>
          <p:cNvPr id="5" name="Rectangle 4"/>
          <p:cNvSpPr/>
          <p:nvPr/>
        </p:nvSpPr>
        <p:spPr>
          <a:xfrm>
            <a:off x="7353837" y="5447760"/>
            <a:ext cx="4623516" cy="707886"/>
          </a:xfrm>
          <a:prstGeom prst="rect">
            <a:avLst/>
          </a:prstGeom>
        </p:spPr>
        <p:txBody>
          <a:bodyPr wrap="square">
            <a:spAutoFit/>
          </a:bodyPr>
          <a:lstStyle/>
          <a:p>
            <a:r>
              <a:rPr lang="en-US" sz="2000" dirty="0" err="1">
                <a:solidFill>
                  <a:srgbClr val="231F20"/>
                </a:solidFill>
                <a:latin typeface="Times New Roman" panose="02020603050405020304" pitchFamily="18" charset="0"/>
                <a:cs typeface="Times New Roman" panose="02020603050405020304" pitchFamily="18" charset="0"/>
              </a:rPr>
              <a:t>Jejunal</a:t>
            </a:r>
            <a:r>
              <a:rPr lang="en-US" sz="2000" dirty="0">
                <a:solidFill>
                  <a:srgbClr val="231F20"/>
                </a:solidFill>
                <a:latin typeface="Times New Roman" panose="02020603050405020304" pitchFamily="18" charset="0"/>
                <a:cs typeface="Times New Roman" panose="02020603050405020304" pitchFamily="18" charset="0"/>
              </a:rPr>
              <a:t> lymph nodes along the mesentery in pig</a:t>
            </a:r>
            <a:endParaRPr lang="en-US" sz="2000" dirty="0">
              <a:latin typeface="Times New Roman" panose="02020603050405020304" pitchFamily="18" charset="0"/>
              <a:cs typeface="Times New Roman" panose="02020603050405020304" pitchFamily="18" charset="0"/>
            </a:endParaRPr>
          </a:p>
        </p:txBody>
      </p:sp>
      <p:cxnSp>
        <p:nvCxnSpPr>
          <p:cNvPr id="7" name="Straight Arrow Connector 6"/>
          <p:cNvCxnSpPr/>
          <p:nvPr/>
        </p:nvCxnSpPr>
        <p:spPr>
          <a:xfrm flipH="1" flipV="1">
            <a:off x="9351158" y="3926071"/>
            <a:ext cx="231820" cy="39478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flipH="1" flipV="1">
            <a:off x="9566856" y="3778554"/>
            <a:ext cx="231820" cy="39478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flipH="1" flipV="1">
            <a:off x="9809408" y="3581160"/>
            <a:ext cx="231820" cy="39478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499959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anose="02020603050405020304" pitchFamily="18" charset="0"/>
                <a:cs typeface="Times New Roman" panose="02020603050405020304" pitchFamily="18" charset="0"/>
              </a:rPr>
              <a:t>Carcasses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81192" y="2099256"/>
            <a:ext cx="11029615" cy="4629090"/>
          </a:xfrm>
        </p:spPr>
        <p:txBody>
          <a:bodyPr>
            <a:noAutofit/>
          </a:bodyPr>
          <a:lstStyle/>
          <a:p>
            <a:pPr algn="just"/>
            <a:r>
              <a:rPr lang="en-US" sz="2400" dirty="0">
                <a:latin typeface="Times New Roman" panose="02020603050405020304" pitchFamily="18" charset="0"/>
                <a:cs typeface="Times New Roman" panose="02020603050405020304" pitchFamily="18" charset="0"/>
              </a:rPr>
              <a:t>The cut surfaces of bone and muscle, </a:t>
            </a:r>
            <a:r>
              <a:rPr lang="en-US" sz="2400" dirty="0" smtClean="0">
                <a:latin typeface="Times New Roman" panose="02020603050405020304" pitchFamily="18" charset="0"/>
                <a:cs typeface="Times New Roman" panose="02020603050405020304" pitchFamily="18" charset="0"/>
              </a:rPr>
              <a:t>carcass exterior, pleura</a:t>
            </a:r>
            <a:r>
              <a:rPr lang="en-US" sz="2400" dirty="0">
                <a:latin typeface="Times New Roman" panose="02020603050405020304" pitchFamily="18" charset="0"/>
                <a:cs typeface="Times New Roman" panose="02020603050405020304" pitchFamily="18" charset="0"/>
              </a:rPr>
              <a:t>, peritoneum and diaphragm should be </a:t>
            </a:r>
            <a:r>
              <a:rPr lang="en-US" sz="2400" dirty="0" smtClean="0">
                <a:latin typeface="Times New Roman" panose="02020603050405020304" pitchFamily="18" charset="0"/>
                <a:cs typeface="Times New Roman" panose="02020603050405020304" pitchFamily="18" charset="0"/>
              </a:rPr>
              <a:t>observed, attention </a:t>
            </a:r>
            <a:r>
              <a:rPr lang="en-US" sz="2400" dirty="0">
                <a:latin typeface="Times New Roman" panose="02020603050405020304" pitchFamily="18" charset="0"/>
                <a:cs typeface="Times New Roman" panose="02020603050405020304" pitchFamily="18" charset="0"/>
              </a:rPr>
              <a:t>being given to condition, efficiency of </a:t>
            </a:r>
            <a:r>
              <a:rPr lang="en-US" sz="2400" dirty="0" smtClean="0">
                <a:latin typeface="Times New Roman" panose="02020603050405020304" pitchFamily="18" charset="0"/>
                <a:cs typeface="Times New Roman" panose="02020603050405020304" pitchFamily="18" charset="0"/>
              </a:rPr>
              <a:t>bleeding, colour</a:t>
            </a:r>
            <a:r>
              <a:rPr lang="en-US" sz="2400" dirty="0">
                <a:latin typeface="Times New Roman" panose="02020603050405020304" pitchFamily="18" charset="0"/>
                <a:cs typeface="Times New Roman" panose="02020603050405020304" pitchFamily="18" charset="0"/>
              </a:rPr>
              <a:t>, cleanliness, odours and evidence of </a:t>
            </a:r>
            <a:r>
              <a:rPr lang="en-US" sz="2400" dirty="0" smtClean="0">
                <a:latin typeface="Times New Roman" panose="02020603050405020304" pitchFamily="18" charset="0"/>
                <a:cs typeface="Times New Roman" panose="02020603050405020304" pitchFamily="18" charset="0"/>
              </a:rPr>
              <a:t>bruising and </a:t>
            </a:r>
            <a:r>
              <a:rPr lang="en-US" sz="2400" dirty="0">
                <a:latin typeface="Times New Roman" panose="02020603050405020304" pitchFamily="18" charset="0"/>
                <a:cs typeface="Times New Roman" panose="02020603050405020304" pitchFamily="18" charset="0"/>
              </a:rPr>
              <a:t>other abnormalities.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Perform </a:t>
            </a:r>
            <a:r>
              <a:rPr lang="en-US" sz="2400" dirty="0">
                <a:latin typeface="Times New Roman" panose="02020603050405020304" pitchFamily="18" charset="0"/>
                <a:cs typeface="Times New Roman" panose="02020603050405020304" pitchFamily="18" charset="0"/>
              </a:rPr>
              <a:t>transverse </a:t>
            </a:r>
            <a:r>
              <a:rPr lang="en-US" sz="2400" dirty="0" smtClean="0">
                <a:latin typeface="Times New Roman" panose="02020603050405020304" pitchFamily="18" charset="0"/>
                <a:cs typeface="Times New Roman" panose="02020603050405020304" pitchFamily="18" charset="0"/>
              </a:rPr>
              <a:t>incision </a:t>
            </a:r>
            <a:r>
              <a:rPr lang="en-US" sz="2400" dirty="0">
                <a:latin typeface="Times New Roman" panose="02020603050405020304" pitchFamily="18" charset="0"/>
                <a:cs typeface="Times New Roman" panose="02020603050405020304" pitchFamily="18" charset="0"/>
              </a:rPr>
              <a:t>of </a:t>
            </a:r>
            <a:r>
              <a:rPr lang="en-US" sz="2400" dirty="0" smtClean="0">
                <a:latin typeface="Times New Roman" panose="02020603050405020304" pitchFamily="18" charset="0"/>
                <a:cs typeface="Times New Roman" panose="02020603050405020304" pitchFamily="18" charset="0"/>
              </a:rPr>
              <a:t>triceps brachii </a:t>
            </a:r>
            <a:r>
              <a:rPr lang="en-US" sz="2400" dirty="0">
                <a:latin typeface="Times New Roman" panose="02020603050405020304" pitchFamily="18" charset="0"/>
                <a:cs typeface="Times New Roman" panose="02020603050405020304" pitchFamily="18" charset="0"/>
              </a:rPr>
              <a:t>muscle for </a:t>
            </a:r>
            <a:r>
              <a:rPr lang="en-US" sz="2400" i="1" dirty="0">
                <a:latin typeface="Times New Roman" panose="02020603050405020304" pitchFamily="18" charset="0"/>
                <a:cs typeface="Times New Roman" panose="02020603050405020304" pitchFamily="18" charset="0"/>
              </a:rPr>
              <a:t>C. bovis</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superficial </a:t>
            </a:r>
            <a:r>
              <a:rPr lang="en-US" sz="2400" dirty="0" smtClean="0">
                <a:latin typeface="Times New Roman" panose="02020603050405020304" pitchFamily="18" charset="0"/>
                <a:cs typeface="Times New Roman" panose="02020603050405020304" pitchFamily="18" charset="0"/>
              </a:rPr>
              <a:t>inguinal, external </a:t>
            </a:r>
            <a:r>
              <a:rPr lang="en-US" sz="2400" dirty="0">
                <a:latin typeface="Times New Roman" panose="02020603050405020304" pitchFamily="18" charset="0"/>
                <a:cs typeface="Times New Roman" panose="02020603050405020304" pitchFamily="18" charset="0"/>
              </a:rPr>
              <a:t>and internal iliac, prepectoral and renal </a:t>
            </a:r>
            <a:r>
              <a:rPr lang="en-US" sz="2400" dirty="0" smtClean="0">
                <a:latin typeface="Times New Roman" panose="02020603050405020304" pitchFamily="18" charset="0"/>
                <a:cs typeface="Times New Roman" panose="02020603050405020304" pitchFamily="18" charset="0"/>
              </a:rPr>
              <a:t>lymph nodes </a:t>
            </a:r>
            <a:r>
              <a:rPr lang="en-US" sz="2400" dirty="0">
                <a:latin typeface="Times New Roman" panose="02020603050405020304" pitchFamily="18" charset="0"/>
                <a:cs typeface="Times New Roman" panose="02020603050405020304" pitchFamily="18" charset="0"/>
              </a:rPr>
              <a:t>should be observed and, if necessary, </a:t>
            </a:r>
            <a:r>
              <a:rPr lang="en-US" sz="2400" dirty="0" smtClean="0">
                <a:latin typeface="Times New Roman" panose="02020603050405020304" pitchFamily="18" charset="0"/>
                <a:cs typeface="Times New Roman" panose="02020603050405020304" pitchFamily="18" charset="0"/>
              </a:rPr>
              <a:t>palpated and </a:t>
            </a:r>
            <a:r>
              <a:rPr lang="en-US" sz="2400" dirty="0">
                <a:latin typeface="Times New Roman" panose="02020603050405020304" pitchFamily="18" charset="0"/>
                <a:cs typeface="Times New Roman" panose="02020603050405020304" pitchFamily="18" charset="0"/>
              </a:rPr>
              <a:t>incised</a:t>
            </a:r>
            <a:r>
              <a:rPr lang="en-US" sz="2400" dirty="0" smtClean="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The </a:t>
            </a:r>
            <a:r>
              <a:rPr lang="en-US" sz="2400" dirty="0" smtClean="0">
                <a:latin typeface="Times New Roman" panose="02020603050405020304" pitchFamily="18" charset="0"/>
                <a:cs typeface="Times New Roman" panose="02020603050405020304" pitchFamily="18" charset="0"/>
              </a:rPr>
              <a:t>thoracic and </a:t>
            </a:r>
            <a:r>
              <a:rPr lang="en-US" sz="2400" dirty="0">
                <a:latin typeface="Times New Roman" panose="02020603050405020304" pitchFamily="18" charset="0"/>
                <a:cs typeface="Times New Roman" panose="02020603050405020304" pitchFamily="18" charset="0"/>
              </a:rPr>
              <a:t>abdominal cavities should be inspected for </a:t>
            </a:r>
            <a:r>
              <a:rPr lang="en-US" sz="2400" dirty="0" smtClean="0">
                <a:latin typeface="Times New Roman" panose="02020603050405020304" pitchFamily="18" charset="0"/>
                <a:cs typeface="Times New Roman" panose="02020603050405020304" pitchFamily="18" charset="0"/>
              </a:rPr>
              <a:t>inflammation, abscesses</a:t>
            </a:r>
            <a:r>
              <a:rPr lang="en-US" sz="2400" dirty="0">
                <a:latin typeface="Times New Roman" panose="02020603050405020304" pitchFamily="18" charset="0"/>
                <a:cs typeface="Times New Roman" panose="02020603050405020304" pitchFamily="18" charset="0"/>
              </a:rPr>
              <a:t>, actinobacillosis, mesothelioma </a:t>
            </a:r>
            <a:r>
              <a:rPr lang="en-US" sz="2400" dirty="0" smtClean="0">
                <a:latin typeface="Times New Roman" panose="02020603050405020304" pitchFamily="18" charset="0"/>
                <a:cs typeface="Times New Roman" panose="02020603050405020304" pitchFamily="18" charset="0"/>
              </a:rPr>
              <a:t>or TB</a:t>
            </a:r>
            <a:r>
              <a:rPr lang="en-US"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p>
          <a:p>
            <a:pPr algn="just"/>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diaphragm should be lifted, for </a:t>
            </a:r>
            <a:r>
              <a:rPr lang="en-US" sz="2400" dirty="0" smtClean="0">
                <a:latin typeface="Times New Roman" panose="02020603050405020304" pitchFamily="18" charset="0"/>
                <a:cs typeface="Times New Roman" panose="02020603050405020304" pitchFamily="18" charset="0"/>
              </a:rPr>
              <a:t>tuberculous lesions </a:t>
            </a:r>
            <a:r>
              <a:rPr lang="en-US" sz="2400" dirty="0">
                <a:latin typeface="Times New Roman" panose="02020603050405020304" pitchFamily="18" charset="0"/>
                <a:cs typeface="Times New Roman" panose="02020603050405020304" pitchFamily="18" charset="0"/>
              </a:rPr>
              <a:t>may be hidden between the diaphragm and </a:t>
            </a:r>
            <a:r>
              <a:rPr lang="en-US" sz="2400" dirty="0" smtClean="0">
                <a:latin typeface="Times New Roman" panose="02020603050405020304" pitchFamily="18" charset="0"/>
                <a:cs typeface="Times New Roman" panose="02020603050405020304" pitchFamily="18" charset="0"/>
              </a:rPr>
              <a:t>the thoracic </a:t>
            </a:r>
            <a:r>
              <a:rPr lang="en-US" sz="2400" dirty="0">
                <a:latin typeface="Times New Roman" panose="02020603050405020304" pitchFamily="18" charset="0"/>
                <a:cs typeface="Times New Roman" panose="02020603050405020304" pitchFamily="18" charset="0"/>
              </a:rPr>
              <a:t>wall.</a:t>
            </a:r>
          </a:p>
        </p:txBody>
      </p:sp>
    </p:spTree>
    <p:extLst>
      <p:ext uri="{BB962C8B-B14F-4D97-AF65-F5344CB8AC3E}">
        <p14:creationId xmlns:p14="http://schemas.microsoft.com/office/powerpoint/2010/main" val="563523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lstStyle/>
          <a:p>
            <a:r>
              <a:rPr lang="en-US" b="1" dirty="0" smtClean="0">
                <a:latin typeface="Gill Sans MT" panose="020B0502020104020203" pitchFamily="34" charset="0"/>
              </a:rPr>
              <a:t>Considerations</a:t>
            </a:r>
            <a:endParaRPr lang="en-US" b="1" dirty="0">
              <a:latin typeface="Gill Sans MT" panose="020B0502020104020203" pitchFamily="34" charset="0"/>
            </a:endParaRPr>
          </a:p>
        </p:txBody>
      </p:sp>
      <p:sp>
        <p:nvSpPr>
          <p:cNvPr id="3" name="Content Placeholder 2"/>
          <p:cNvSpPr>
            <a:spLocks noGrp="1"/>
          </p:cNvSpPr>
          <p:nvPr>
            <p:ph idx="1"/>
          </p:nvPr>
        </p:nvSpPr>
        <p:spPr>
          <a:xfrm>
            <a:off x="708338" y="1931830"/>
            <a:ext cx="11037194" cy="5215945"/>
          </a:xfrm>
        </p:spPr>
        <p:txBody>
          <a:bodyPr>
            <a:noAutofit/>
          </a:bodyPr>
          <a:lstStyle/>
          <a:p>
            <a:pPr marL="0" indent="0" algn="just">
              <a:buNone/>
            </a:pPr>
            <a:endParaRPr lang="en-US" sz="2500" dirty="0">
              <a:solidFill>
                <a:srgbClr val="002060"/>
              </a:solidFill>
              <a:latin typeface="Times New Roman" panose="02020603050405020304" pitchFamily="18" charset="0"/>
              <a:cs typeface="Times New Roman" panose="02020603050405020304" pitchFamily="18" charset="0"/>
            </a:endParaRPr>
          </a:p>
          <a:p>
            <a:pPr marL="0" indent="0" algn="just">
              <a:buNone/>
            </a:pPr>
            <a:endParaRPr lang="en-US" sz="2500" dirty="0">
              <a:solidFill>
                <a:srgbClr val="002060"/>
              </a:solidFill>
              <a:latin typeface="Times New Roman" panose="02020603050405020304" pitchFamily="18" charset="0"/>
              <a:cs typeface="Times New Roman" panose="02020603050405020304" pitchFamily="18" charset="0"/>
            </a:endParaRPr>
          </a:p>
          <a:p>
            <a:pPr marL="514350" indent="-514350" algn="just">
              <a:buFont typeface="Wingdings" pitchFamily="2" charset="2"/>
              <a:buChar char="Ø"/>
            </a:pPr>
            <a:r>
              <a:rPr lang="en-US" sz="2500" dirty="0" smtClean="0">
                <a:solidFill>
                  <a:srgbClr val="002060"/>
                </a:solidFill>
                <a:latin typeface="Times New Roman" panose="02020603050405020304" pitchFamily="18" charset="0"/>
                <a:cs typeface="Times New Roman" panose="02020603050405020304" pitchFamily="18" charset="0"/>
              </a:rPr>
              <a:t>Policy decisions- </a:t>
            </a:r>
          </a:p>
          <a:p>
            <a:pPr marL="514350" indent="-514350" algn="just">
              <a:buNone/>
            </a:pPr>
            <a:r>
              <a:rPr lang="en-US" sz="2500" dirty="0" smtClean="0">
                <a:latin typeface="Times New Roman" panose="02020603050405020304" pitchFamily="18" charset="0"/>
                <a:cs typeface="Times New Roman" panose="02020603050405020304" pitchFamily="18" charset="0"/>
              </a:rPr>
              <a:t>	Site, size, trade practices and range of byproducts</a:t>
            </a:r>
            <a:endParaRPr lang="en-US" sz="2500" dirty="0" smtClean="0">
              <a:solidFill>
                <a:srgbClr val="92D050"/>
              </a:solidFill>
              <a:latin typeface="Times New Roman" panose="02020603050405020304" pitchFamily="18" charset="0"/>
              <a:cs typeface="Times New Roman" panose="02020603050405020304" pitchFamily="18" charset="0"/>
            </a:endParaRPr>
          </a:p>
          <a:p>
            <a:pPr marL="514350" indent="-514350" algn="just">
              <a:buFont typeface="Wingdings" pitchFamily="2" charset="2"/>
              <a:buChar char="Ø"/>
            </a:pPr>
            <a:r>
              <a:rPr lang="en-US" sz="2500" dirty="0" smtClean="0">
                <a:solidFill>
                  <a:srgbClr val="002060"/>
                </a:solidFill>
                <a:latin typeface="Times New Roman" panose="02020603050405020304" pitchFamily="18" charset="0"/>
                <a:cs typeface="Times New Roman" panose="02020603050405020304" pitchFamily="18" charset="0"/>
              </a:rPr>
              <a:t>Engineering aspects- </a:t>
            </a:r>
            <a:r>
              <a:rPr lang="en-US" sz="2500" dirty="0" smtClean="0">
                <a:latin typeface="Times New Roman" panose="02020603050405020304" pitchFamily="18" charset="0"/>
                <a:cs typeface="Times New Roman" panose="02020603050405020304" pitchFamily="18" charset="0"/>
              </a:rPr>
              <a:t>layout plan</a:t>
            </a:r>
          </a:p>
          <a:p>
            <a:pPr marL="514350" indent="-514350" algn="just">
              <a:buFont typeface="Wingdings" pitchFamily="2" charset="2"/>
              <a:buChar char="Ø"/>
            </a:pPr>
            <a:r>
              <a:rPr lang="en-US" sz="2500" dirty="0" smtClean="0">
                <a:solidFill>
                  <a:srgbClr val="002060"/>
                </a:solidFill>
                <a:latin typeface="Times New Roman" panose="02020603050405020304" pitchFamily="18" charset="0"/>
                <a:cs typeface="Times New Roman" panose="02020603050405020304" pitchFamily="18" charset="0"/>
              </a:rPr>
              <a:t>Cost consideration</a:t>
            </a:r>
          </a:p>
          <a:p>
            <a:pPr marL="514350" indent="-514350" algn="just">
              <a:buFont typeface="Wingdings" pitchFamily="2" charset="2"/>
              <a:buChar char="Ø"/>
            </a:pPr>
            <a:r>
              <a:rPr lang="en-US" sz="2500" b="1" dirty="0" smtClean="0">
                <a:solidFill>
                  <a:srgbClr val="002060"/>
                </a:solidFill>
                <a:latin typeface="Times New Roman" panose="02020603050405020304" pitchFamily="18" charset="0"/>
                <a:cs typeface="Times New Roman" panose="02020603050405020304" pitchFamily="18" charset="0"/>
              </a:rPr>
              <a:t>Infrastructure depends upon the-</a:t>
            </a:r>
          </a:p>
          <a:p>
            <a:pPr marL="914400" lvl="1" indent="-514350" algn="just">
              <a:buFont typeface="Wingdings" pitchFamily="2" charset="2"/>
              <a:buChar char="ü"/>
            </a:pPr>
            <a:r>
              <a:rPr lang="en-US" sz="2500" b="1" dirty="0" smtClean="0">
                <a:solidFill>
                  <a:schemeClr val="tx2"/>
                </a:solidFill>
                <a:latin typeface="Times New Roman" panose="02020603050405020304" pitchFamily="18" charset="0"/>
                <a:cs typeface="Times New Roman" panose="02020603050405020304" pitchFamily="18" charset="0"/>
              </a:rPr>
              <a:t>Maximum daily kill</a:t>
            </a:r>
          </a:p>
          <a:p>
            <a:pPr marL="914400" lvl="1" indent="-514350" algn="just">
              <a:buFont typeface="Wingdings" pitchFamily="2" charset="2"/>
              <a:buChar char="ü"/>
            </a:pPr>
            <a:r>
              <a:rPr lang="en-US" sz="2500" b="1" dirty="0" smtClean="0">
                <a:solidFill>
                  <a:schemeClr val="tx2"/>
                </a:solidFill>
                <a:latin typeface="Times New Roman" panose="02020603050405020304" pitchFamily="18" charset="0"/>
                <a:cs typeface="Times New Roman" panose="02020603050405020304" pitchFamily="18" charset="0"/>
              </a:rPr>
              <a:t>A regular full time operation</a:t>
            </a:r>
          </a:p>
          <a:p>
            <a:pPr marL="914400" lvl="1" indent="-514350" algn="just">
              <a:buFont typeface="Wingdings" pitchFamily="2" charset="2"/>
              <a:buChar char="ü"/>
            </a:pPr>
            <a:r>
              <a:rPr lang="en-US" sz="2500" b="1" dirty="0" smtClean="0">
                <a:solidFill>
                  <a:schemeClr val="tx2"/>
                </a:solidFill>
                <a:latin typeface="Times New Roman" panose="02020603050405020304" pitchFamily="18" charset="0"/>
                <a:cs typeface="Times New Roman" panose="02020603050405020304" pitchFamily="18" charset="0"/>
              </a:rPr>
              <a:t>Disposal &amp; treatment of waste</a:t>
            </a:r>
          </a:p>
          <a:p>
            <a:pPr marL="914400" lvl="1" indent="-514350" algn="just">
              <a:buFont typeface="Wingdings" pitchFamily="2" charset="2"/>
              <a:buChar char="ü"/>
            </a:pPr>
            <a:r>
              <a:rPr lang="en-US" sz="2500" b="1" dirty="0" smtClean="0">
                <a:solidFill>
                  <a:schemeClr val="tx2"/>
                </a:solidFill>
                <a:latin typeface="Times New Roman" panose="02020603050405020304" pitchFamily="18" charset="0"/>
                <a:cs typeface="Times New Roman" panose="02020603050405020304" pitchFamily="18" charset="0"/>
              </a:rPr>
              <a:t>Byproducts utilization</a:t>
            </a:r>
          </a:p>
          <a:p>
            <a:pPr marL="514350" indent="-514350" algn="just">
              <a:buFont typeface="Wingdings" pitchFamily="2" charset="2"/>
              <a:buChar char="ü"/>
            </a:pPr>
            <a:endParaRPr lang="en-US" sz="2500" b="1" dirty="0" smtClean="0">
              <a:solidFill>
                <a:srgbClr val="002060"/>
              </a:solidFill>
              <a:latin typeface="Times New Roman" panose="02020603050405020304" pitchFamily="18" charset="0"/>
              <a:cs typeface="Times New Roman" panose="02020603050405020304" pitchFamily="18" charset="0"/>
            </a:endParaRPr>
          </a:p>
          <a:p>
            <a:pPr marL="514350" indent="-514350" algn="just">
              <a:buFont typeface="Wingdings" pitchFamily="2" charset="2"/>
              <a:buChar char="Ø"/>
            </a:pPr>
            <a:endParaRPr lang="en-US" sz="2500" b="1" dirty="0" smtClean="0">
              <a:solidFill>
                <a:srgbClr val="002060"/>
              </a:solidFill>
              <a:latin typeface="Times New Roman" panose="02020603050405020304" pitchFamily="18" charset="0"/>
              <a:cs typeface="Times New Roman" panose="02020603050405020304" pitchFamily="18" charset="0"/>
            </a:endParaRPr>
          </a:p>
          <a:p>
            <a:pPr marL="514350" indent="-514350" algn="just">
              <a:buFont typeface="Wingdings" pitchFamily="2" charset="2"/>
              <a:buChar char="q"/>
            </a:pPr>
            <a:endParaRPr lang="en-US" sz="25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6660411"/>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Abattoir waste disposal</a:t>
            </a:r>
            <a:endParaRPr lang="en-US" dirty="0">
              <a:latin typeface="Arial Black" panose="020B0A04020102020204" pitchFamily="34" charset="0"/>
            </a:endParaRPr>
          </a:p>
        </p:txBody>
      </p:sp>
      <p:sp>
        <p:nvSpPr>
          <p:cNvPr id="3" name="Content Placeholder 2"/>
          <p:cNvSpPr>
            <a:spLocks noGrp="1"/>
          </p:cNvSpPr>
          <p:nvPr>
            <p:ph idx="1"/>
          </p:nvPr>
        </p:nvSpPr>
        <p:spPr>
          <a:xfrm>
            <a:off x="581192" y="2180496"/>
            <a:ext cx="11029615" cy="4677504"/>
          </a:xfrm>
        </p:spPr>
        <p:txBody>
          <a:bodyPr>
            <a:noAutofit/>
          </a:bodyPr>
          <a:lstStyle/>
          <a:p>
            <a:pPr algn="just"/>
            <a:r>
              <a:rPr lang="en-US" sz="3000" dirty="0" smtClean="0">
                <a:latin typeface="Times New Roman" panose="02020603050405020304" pitchFamily="18" charset="0"/>
                <a:cs typeface="Times New Roman" panose="02020603050405020304" pitchFamily="18" charset="0"/>
              </a:rPr>
              <a:t>Abattoir </a:t>
            </a:r>
            <a:r>
              <a:rPr lang="en-US" sz="3000" dirty="0">
                <a:latin typeface="Times New Roman" panose="02020603050405020304" pitchFamily="18" charset="0"/>
                <a:cs typeface="Times New Roman" panose="02020603050405020304" pitchFamily="18" charset="0"/>
              </a:rPr>
              <a:t>waste disposal methods and on-farm disposal of carcasses must be performed in such a manner as to </a:t>
            </a:r>
            <a:r>
              <a:rPr lang="en-US" sz="3000" u="sng" dirty="0">
                <a:latin typeface="Times New Roman" panose="02020603050405020304" pitchFamily="18" charset="0"/>
                <a:cs typeface="Times New Roman" panose="02020603050405020304" pitchFamily="18" charset="0"/>
              </a:rPr>
              <a:t>protect the environment </a:t>
            </a:r>
            <a:r>
              <a:rPr lang="en-US" sz="3000" dirty="0">
                <a:latin typeface="Times New Roman" panose="02020603050405020304" pitchFamily="18" charset="0"/>
                <a:cs typeface="Times New Roman" panose="02020603050405020304" pitchFamily="18" charset="0"/>
              </a:rPr>
              <a:t>and </a:t>
            </a:r>
            <a:r>
              <a:rPr lang="en-US" sz="3000" u="sng" dirty="0">
                <a:latin typeface="Times New Roman" panose="02020603050405020304" pitchFamily="18" charset="0"/>
                <a:cs typeface="Times New Roman" panose="02020603050405020304" pitchFamily="18" charset="0"/>
              </a:rPr>
              <a:t>human health</a:t>
            </a:r>
            <a:r>
              <a:rPr lang="en-US" sz="3000" dirty="0">
                <a:latin typeface="Times New Roman" panose="02020603050405020304" pitchFamily="18" charset="0"/>
                <a:cs typeface="Times New Roman" panose="02020603050405020304" pitchFamily="18" charset="0"/>
              </a:rPr>
              <a:t>. </a:t>
            </a:r>
            <a:endParaRPr lang="en-US" sz="3000" dirty="0" smtClean="0">
              <a:latin typeface="Times New Roman" panose="02020603050405020304" pitchFamily="18" charset="0"/>
              <a:cs typeface="Times New Roman" panose="02020603050405020304" pitchFamily="18" charset="0"/>
            </a:endParaRPr>
          </a:p>
          <a:p>
            <a:pPr algn="just"/>
            <a:r>
              <a:rPr lang="en-US" sz="3000" dirty="0">
                <a:latin typeface="Times New Roman" panose="02020603050405020304" pitchFamily="18" charset="0"/>
                <a:cs typeface="Times New Roman" panose="02020603050405020304" pitchFamily="18" charset="0"/>
              </a:rPr>
              <a:t>The protection of groundwater, surface water and air quality are essential while reducing the risk of disease transmission and effectively preventing access to scavengers and controlling excessive fly </a:t>
            </a:r>
            <a:r>
              <a:rPr lang="en-US" sz="3000" dirty="0" smtClean="0">
                <a:latin typeface="Times New Roman" panose="02020603050405020304" pitchFamily="18" charset="0"/>
                <a:cs typeface="Times New Roman" panose="02020603050405020304" pitchFamily="18" charset="0"/>
              </a:rPr>
              <a:t>activity. </a:t>
            </a:r>
          </a:p>
          <a:p>
            <a:pPr algn="just"/>
            <a:r>
              <a:rPr lang="en-US" sz="3000" dirty="0" smtClean="0">
                <a:latin typeface="Times New Roman" panose="02020603050405020304" pitchFamily="18" charset="0"/>
                <a:cs typeface="Times New Roman" panose="02020603050405020304" pitchFamily="18" charset="0"/>
              </a:rPr>
              <a:t>Disposal methods need </a:t>
            </a:r>
            <a:r>
              <a:rPr lang="en-US" sz="3000" dirty="0">
                <a:latin typeface="Times New Roman" panose="02020603050405020304" pitchFamily="18" charset="0"/>
                <a:cs typeface="Times New Roman" panose="02020603050405020304" pitchFamily="18" charset="0"/>
              </a:rPr>
              <a:t>to be </a:t>
            </a:r>
            <a:r>
              <a:rPr lang="en-US" sz="3000" u="sng" dirty="0">
                <a:latin typeface="Times New Roman" panose="02020603050405020304" pitchFamily="18" charset="0"/>
                <a:cs typeface="Times New Roman" panose="02020603050405020304" pitchFamily="18" charset="0"/>
              </a:rPr>
              <a:t>economically feasible</a:t>
            </a:r>
            <a:r>
              <a:rPr lang="en-US" sz="3000" dirty="0">
                <a:latin typeface="Times New Roman" panose="02020603050405020304" pitchFamily="18" charset="0"/>
                <a:cs typeface="Times New Roman" panose="02020603050405020304" pitchFamily="18" charset="0"/>
              </a:rPr>
              <a:t> and </a:t>
            </a:r>
            <a:r>
              <a:rPr lang="en-US" sz="3000" u="sng" dirty="0">
                <a:latin typeface="Times New Roman" panose="02020603050405020304" pitchFamily="18" charset="0"/>
                <a:cs typeface="Times New Roman" panose="02020603050405020304" pitchFamily="18" charset="0"/>
              </a:rPr>
              <a:t>socially </a:t>
            </a:r>
            <a:r>
              <a:rPr lang="en-US" sz="3000" u="sng" dirty="0" smtClean="0">
                <a:latin typeface="Times New Roman" panose="02020603050405020304" pitchFamily="18" charset="0"/>
                <a:cs typeface="Times New Roman" panose="02020603050405020304" pitchFamily="18" charset="0"/>
              </a:rPr>
              <a:t>acceptable</a:t>
            </a:r>
            <a:endParaRPr lang="en-US" sz="30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95859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On-site Disposal Options </a:t>
            </a:r>
            <a:endParaRPr lang="en-US" dirty="0"/>
          </a:p>
        </p:txBody>
      </p:sp>
      <p:sp>
        <p:nvSpPr>
          <p:cNvPr id="3" name="Content Placeholder 2"/>
          <p:cNvSpPr>
            <a:spLocks noGrp="1"/>
          </p:cNvSpPr>
          <p:nvPr>
            <p:ph idx="1"/>
          </p:nvPr>
        </p:nvSpPr>
        <p:spPr>
          <a:xfrm>
            <a:off x="581192" y="2180496"/>
            <a:ext cx="11029615" cy="4520555"/>
          </a:xfrm>
        </p:spPr>
        <p:txBody>
          <a:bodyPr>
            <a:noAutofit/>
          </a:bodyPr>
          <a:lstStyle/>
          <a:p>
            <a:r>
              <a:rPr lang="en-US" sz="2800" dirty="0">
                <a:latin typeface="Times New Roman" panose="02020603050405020304" pitchFamily="18" charset="0"/>
                <a:cs typeface="Times New Roman" panose="02020603050405020304" pitchFamily="18" charset="0"/>
              </a:rPr>
              <a:t>Abattoir waste and carcasses may be disposed on-site </a:t>
            </a:r>
            <a:r>
              <a:rPr lang="en-US" sz="2800" dirty="0" smtClean="0">
                <a:latin typeface="Times New Roman" panose="02020603050405020304" pitchFamily="18" charset="0"/>
                <a:cs typeface="Times New Roman" panose="02020603050405020304" pitchFamily="18" charset="0"/>
              </a:rPr>
              <a:t>through; </a:t>
            </a:r>
          </a:p>
          <a:p>
            <a:pPr lvl="1"/>
            <a:r>
              <a:rPr lang="en-US" sz="2800" dirty="0">
                <a:latin typeface="Times New Roman" panose="02020603050405020304" pitchFamily="18" charset="0"/>
                <a:cs typeface="Times New Roman" panose="02020603050405020304" pitchFamily="18" charset="0"/>
              </a:rPr>
              <a:t>Composting </a:t>
            </a:r>
          </a:p>
          <a:p>
            <a:pPr lvl="1"/>
            <a:r>
              <a:rPr lang="en-US" sz="2800" dirty="0">
                <a:latin typeface="Times New Roman" panose="02020603050405020304" pitchFamily="18" charset="0"/>
                <a:cs typeface="Times New Roman" panose="02020603050405020304" pitchFamily="18" charset="0"/>
              </a:rPr>
              <a:t>Burial</a:t>
            </a:r>
          </a:p>
          <a:p>
            <a:pPr lvl="1"/>
            <a:r>
              <a:rPr lang="en-US" sz="2800" dirty="0">
                <a:latin typeface="Times New Roman" panose="02020603050405020304" pitchFamily="18" charset="0"/>
                <a:cs typeface="Times New Roman" panose="02020603050405020304" pitchFamily="18" charset="0"/>
              </a:rPr>
              <a:t>Incineration </a:t>
            </a:r>
          </a:p>
          <a:p>
            <a:r>
              <a:rPr lang="en-US" sz="2800" dirty="0">
                <a:latin typeface="Times New Roman" panose="02020603050405020304" pitchFamily="18" charset="0"/>
                <a:cs typeface="Times New Roman" panose="02020603050405020304" pitchFamily="18" charset="0"/>
              </a:rPr>
              <a:t>Proper site selection for any disposal method is integral in protecting the environment and human health </a:t>
            </a:r>
          </a:p>
          <a:p>
            <a:r>
              <a:rPr lang="en-US" sz="2800" dirty="0">
                <a:latin typeface="Times New Roman" panose="02020603050405020304" pitchFamily="18" charset="0"/>
                <a:cs typeface="Times New Roman" panose="02020603050405020304" pitchFamily="18" charset="0"/>
              </a:rPr>
              <a:t>Must consider existing land use around the abattoir and disposal site </a:t>
            </a:r>
          </a:p>
        </p:txBody>
      </p:sp>
    </p:spTree>
    <p:extLst>
      <p:ext uri="{BB962C8B-B14F-4D97-AF65-F5344CB8AC3E}">
        <p14:creationId xmlns:p14="http://schemas.microsoft.com/office/powerpoint/2010/main" val="12704121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Composting</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81192" y="2180497"/>
            <a:ext cx="11029615" cy="4534202"/>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It is </a:t>
            </a:r>
            <a:r>
              <a:rPr lang="en-US" sz="3200" dirty="0">
                <a:latin typeface="Times New Roman" panose="02020603050405020304" pitchFamily="18" charset="0"/>
                <a:cs typeface="Times New Roman" panose="02020603050405020304" pitchFamily="18" charset="0"/>
              </a:rPr>
              <a:t>a biological process in which organic materials are broken down and nutrients are concentrated within mature </a:t>
            </a:r>
            <a:r>
              <a:rPr lang="en-US" sz="3200" dirty="0" smtClean="0">
                <a:latin typeface="Times New Roman" panose="02020603050405020304" pitchFamily="18" charset="0"/>
                <a:cs typeface="Times New Roman" panose="02020603050405020304" pitchFamily="18" charset="0"/>
              </a:rPr>
              <a:t>compost.</a:t>
            </a:r>
          </a:p>
          <a:p>
            <a:pPr algn="just"/>
            <a:r>
              <a:rPr lang="en-US" sz="3200" dirty="0" smtClean="0">
                <a:latin typeface="Times New Roman" panose="02020603050405020304" pitchFamily="18" charset="0"/>
                <a:cs typeface="Times New Roman" panose="02020603050405020304" pitchFamily="18" charset="0"/>
              </a:rPr>
              <a:t>It involves </a:t>
            </a:r>
            <a:r>
              <a:rPr lang="en-US" sz="3200" dirty="0">
                <a:latin typeface="Times New Roman" panose="02020603050405020304" pitchFamily="18" charset="0"/>
                <a:cs typeface="Times New Roman" panose="02020603050405020304" pitchFamily="18" charset="0"/>
              </a:rPr>
              <a:t>layering of abattoir waste or carcasses between absorbent carbon sources of material such as wood chips/shavings/ bark, barn animal bedding, hay, straw, </a:t>
            </a:r>
            <a:r>
              <a:rPr lang="en-US" sz="3200" dirty="0" err="1">
                <a:latin typeface="Times New Roman" panose="02020603050405020304" pitchFamily="18" charset="0"/>
                <a:cs typeface="Times New Roman" panose="02020603050405020304" pitchFamily="18" charset="0"/>
              </a:rPr>
              <a:t>etc</a:t>
            </a:r>
            <a:r>
              <a:rPr lang="en-US" sz="3200" dirty="0">
                <a:latin typeface="Times New Roman" panose="02020603050405020304" pitchFamily="18" charset="0"/>
                <a:cs typeface="Times New Roman" panose="02020603050405020304" pitchFamily="18" charset="0"/>
              </a:rPr>
              <a:t>, in a static pile. </a:t>
            </a:r>
          </a:p>
        </p:txBody>
      </p:sp>
    </p:spTree>
    <p:extLst>
      <p:ext uri="{BB962C8B-B14F-4D97-AF65-F5344CB8AC3E}">
        <p14:creationId xmlns:p14="http://schemas.microsoft.com/office/powerpoint/2010/main" val="9744701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Composting cont…</a:t>
            </a:r>
            <a:endParaRPr lang="en-US" sz="3200" dirty="0"/>
          </a:p>
        </p:txBody>
      </p:sp>
      <p:sp>
        <p:nvSpPr>
          <p:cNvPr id="3" name="Content Placeholder 2"/>
          <p:cNvSpPr>
            <a:spLocks noGrp="1"/>
          </p:cNvSpPr>
          <p:nvPr>
            <p:ph idx="1"/>
          </p:nvPr>
        </p:nvSpPr>
        <p:spPr>
          <a:xfrm>
            <a:off x="581192" y="2180496"/>
            <a:ext cx="11029615" cy="4384077"/>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A proper </a:t>
            </a:r>
            <a:r>
              <a:rPr lang="en-US" sz="3200" dirty="0">
                <a:latin typeface="Times New Roman" panose="02020603050405020304" pitchFamily="18" charset="0"/>
                <a:cs typeface="Times New Roman" panose="02020603050405020304" pitchFamily="18" charset="0"/>
              </a:rPr>
              <a:t>ratio of Carbon and Nitrogen sources must be maintained for </a:t>
            </a:r>
            <a:r>
              <a:rPr lang="en-US" sz="3200" dirty="0" smtClean="0">
                <a:latin typeface="Times New Roman" panose="02020603050405020304" pitchFamily="18" charset="0"/>
                <a:cs typeface="Times New Roman" panose="02020603050405020304" pitchFamily="18" charset="0"/>
              </a:rPr>
              <a:t>appropriate composting</a:t>
            </a:r>
            <a:r>
              <a:rPr lang="en-US" sz="3200" dirty="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The temperatures achieved during composting will normally kill or greatly reduce most pathogens. </a:t>
            </a:r>
            <a:endParaRPr lang="en-US" sz="3200" dirty="0" smtClean="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Properly </a:t>
            </a:r>
            <a:r>
              <a:rPr lang="en-US" sz="3200" dirty="0">
                <a:latin typeface="Times New Roman" panose="02020603050405020304" pitchFamily="18" charset="0"/>
                <a:cs typeface="Times New Roman" panose="02020603050405020304" pitchFamily="18" charset="0"/>
              </a:rPr>
              <a:t>composted material is environmentally safe and a valuable soil amendment for growing crops. </a:t>
            </a:r>
          </a:p>
        </p:txBody>
      </p:sp>
    </p:spTree>
    <p:extLst>
      <p:ext uri="{BB962C8B-B14F-4D97-AF65-F5344CB8AC3E}">
        <p14:creationId xmlns:p14="http://schemas.microsoft.com/office/powerpoint/2010/main" val="23445457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130" y="828429"/>
            <a:ext cx="8229600" cy="868362"/>
          </a:xfrm>
        </p:spPr>
        <p:txBody>
          <a:bodyPr/>
          <a:lstStyle/>
          <a:p>
            <a:r>
              <a:rPr lang="en-US" dirty="0"/>
              <a:t>Burial </a:t>
            </a:r>
          </a:p>
        </p:txBody>
      </p:sp>
      <p:sp>
        <p:nvSpPr>
          <p:cNvPr id="3" name="Content Placeholder 2"/>
          <p:cNvSpPr>
            <a:spLocks noGrp="1"/>
          </p:cNvSpPr>
          <p:nvPr>
            <p:ph idx="1"/>
          </p:nvPr>
        </p:nvSpPr>
        <p:spPr>
          <a:xfrm>
            <a:off x="500130" y="2137891"/>
            <a:ext cx="11206766" cy="4184561"/>
          </a:xfrm>
        </p:spPr>
        <p:txBody>
          <a:bodyPr>
            <a:normAutofit/>
          </a:bodyPr>
          <a:lstStyle/>
          <a:p>
            <a:r>
              <a:rPr lang="en-US" sz="2400" dirty="0" smtClean="0"/>
              <a:t>Means put </a:t>
            </a:r>
            <a:r>
              <a:rPr lang="en-US" sz="2400" dirty="0"/>
              <a:t>in the ground and covered with earth sufficiently to prevent access by scavengers </a:t>
            </a:r>
            <a:endParaRPr lang="en-US" sz="2400" dirty="0" smtClean="0"/>
          </a:p>
          <a:p>
            <a:r>
              <a:rPr lang="en-US" sz="2400" dirty="0"/>
              <a:t>It does NOT include being deposited in an open pit for disposal by wildlife scavengers. </a:t>
            </a:r>
            <a:endParaRPr lang="en-US" sz="2400" dirty="0" smtClean="0"/>
          </a:p>
          <a:p>
            <a:r>
              <a:rPr lang="en-US" sz="2400" dirty="0" smtClean="0"/>
              <a:t>The </a:t>
            </a:r>
            <a:r>
              <a:rPr lang="en-US" sz="2400" dirty="0"/>
              <a:t>burial site shall not be located within protected </a:t>
            </a:r>
            <a:r>
              <a:rPr lang="en-US" sz="2400" dirty="0" smtClean="0"/>
              <a:t>areas</a:t>
            </a:r>
            <a:endParaRPr lang="en-US" sz="2400" dirty="0"/>
          </a:p>
          <a:p>
            <a:r>
              <a:rPr lang="en-US" sz="2400" dirty="0"/>
              <a:t>No waste other than the abattoir waste or carcasses shall be deposited </a:t>
            </a:r>
            <a:r>
              <a:rPr lang="en-US" sz="2400" dirty="0" smtClean="0"/>
              <a:t>at </a:t>
            </a:r>
            <a:r>
              <a:rPr lang="en-US" sz="2400" dirty="0"/>
              <a:t>the site </a:t>
            </a:r>
          </a:p>
          <a:p>
            <a:r>
              <a:rPr lang="en-US" sz="2400" dirty="0" smtClean="0"/>
              <a:t>The abattoir </a:t>
            </a:r>
            <a:r>
              <a:rPr lang="en-US" sz="2400" dirty="0"/>
              <a:t>waste/ carcasses shall be covered with a minimum of one (1) meter of soil. </a:t>
            </a:r>
          </a:p>
          <a:p>
            <a:r>
              <a:rPr lang="en-US" sz="2400" dirty="0"/>
              <a:t>The </a:t>
            </a:r>
            <a:r>
              <a:rPr lang="en-US" sz="2400" dirty="0" smtClean="0"/>
              <a:t>burial </a:t>
            </a:r>
            <a:r>
              <a:rPr lang="en-US" sz="2400" dirty="0"/>
              <a:t>location </a:t>
            </a:r>
            <a:r>
              <a:rPr lang="en-US" sz="2400" dirty="0" smtClean="0"/>
              <a:t>should be recorded</a:t>
            </a:r>
            <a:endParaRPr lang="en-US" dirty="0"/>
          </a:p>
          <a:p>
            <a:endParaRPr lang="en-US" dirty="0"/>
          </a:p>
        </p:txBody>
      </p:sp>
    </p:spTree>
    <p:extLst>
      <p:ext uri="{BB962C8B-B14F-4D97-AF65-F5344CB8AC3E}">
        <p14:creationId xmlns:p14="http://schemas.microsoft.com/office/powerpoint/2010/main" val="34617993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Incineration </a:t>
            </a:r>
          </a:p>
        </p:txBody>
      </p:sp>
      <p:sp>
        <p:nvSpPr>
          <p:cNvPr id="3" name="Content Placeholder 2"/>
          <p:cNvSpPr>
            <a:spLocks noGrp="1"/>
          </p:cNvSpPr>
          <p:nvPr>
            <p:ph idx="1"/>
          </p:nvPr>
        </p:nvSpPr>
        <p:spPr>
          <a:xfrm>
            <a:off x="581192" y="2180497"/>
            <a:ext cx="11029615" cy="1799076"/>
          </a:xfrm>
        </p:spPr>
        <p:txBody>
          <a:bodyPr>
            <a:normAutofit/>
          </a:bodyPr>
          <a:lstStyle/>
          <a:p>
            <a:r>
              <a:rPr lang="en-US" sz="2800" dirty="0"/>
              <a:t>Incineration may be used to dispose of all abattoir waste or carcasses</a:t>
            </a:r>
            <a:r>
              <a:rPr lang="en-US" sz="2800" dirty="0" smtClean="0"/>
              <a:t>.</a:t>
            </a:r>
          </a:p>
          <a:p>
            <a:r>
              <a:rPr lang="en-US" sz="2800" dirty="0" smtClean="0"/>
              <a:t>The facility must be approved by the competent authority to offer such services. </a:t>
            </a:r>
            <a:endParaRPr lang="en-US" sz="2800" dirty="0"/>
          </a:p>
        </p:txBody>
      </p:sp>
    </p:spTree>
    <p:extLst>
      <p:ext uri="{BB962C8B-B14F-4D97-AF65-F5344CB8AC3E}">
        <p14:creationId xmlns:p14="http://schemas.microsoft.com/office/powerpoint/2010/main" val="3752509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Off-site Disposal Options </a:t>
            </a:r>
            <a:endParaRPr lang="en-US" dirty="0"/>
          </a:p>
        </p:txBody>
      </p:sp>
      <p:sp>
        <p:nvSpPr>
          <p:cNvPr id="3" name="Content Placeholder 2"/>
          <p:cNvSpPr>
            <a:spLocks noGrp="1"/>
          </p:cNvSpPr>
          <p:nvPr>
            <p:ph idx="1"/>
          </p:nvPr>
        </p:nvSpPr>
        <p:spPr>
          <a:xfrm>
            <a:off x="581192" y="2229007"/>
            <a:ext cx="11125704" cy="4249066"/>
          </a:xfrm>
        </p:spPr>
        <p:txBody>
          <a:bodyPr>
            <a:normAutofit/>
          </a:bodyPr>
          <a:lstStyle/>
          <a:p>
            <a:r>
              <a:rPr lang="en-US" sz="2800" dirty="0"/>
              <a:t>Off-site disposal of </a:t>
            </a:r>
            <a:r>
              <a:rPr lang="en-US" sz="2800" dirty="0" smtClean="0"/>
              <a:t>infectious </a:t>
            </a:r>
            <a:r>
              <a:rPr lang="en-US" sz="2800" dirty="0"/>
              <a:t>abattoir materials and bovine carcasses require </a:t>
            </a:r>
            <a:r>
              <a:rPr lang="en-US" sz="2800" dirty="0" smtClean="0"/>
              <a:t>approval </a:t>
            </a:r>
            <a:r>
              <a:rPr lang="en-US" sz="2800" dirty="0"/>
              <a:t>and permits for each step taken; transportation, disposal (land fill, composting, incineration, burial</a:t>
            </a:r>
            <a:r>
              <a:rPr lang="en-US" sz="2800" dirty="0" smtClean="0"/>
              <a:t>) or </a:t>
            </a:r>
            <a:r>
              <a:rPr lang="en-US" sz="2800" dirty="0"/>
              <a:t>end </a:t>
            </a:r>
            <a:r>
              <a:rPr lang="en-US" sz="2800" dirty="0" smtClean="0"/>
              <a:t>use.</a:t>
            </a:r>
          </a:p>
          <a:p>
            <a:r>
              <a:rPr lang="en-US" sz="2800" dirty="0" smtClean="0"/>
              <a:t>The methods includes;</a:t>
            </a:r>
          </a:p>
          <a:p>
            <a:pPr lvl="1"/>
            <a:r>
              <a:rPr lang="en-US" sz="2400" dirty="0" smtClean="0"/>
              <a:t>Landfill </a:t>
            </a:r>
          </a:p>
          <a:p>
            <a:pPr lvl="1"/>
            <a:r>
              <a:rPr lang="en-US" sz="2400" dirty="0" smtClean="0"/>
              <a:t>Rendering </a:t>
            </a:r>
          </a:p>
          <a:p>
            <a:pPr lvl="1"/>
            <a:r>
              <a:rPr lang="en-US" sz="2400" dirty="0" smtClean="0"/>
              <a:t>Incineration </a:t>
            </a:r>
          </a:p>
          <a:p>
            <a:pPr lvl="1"/>
            <a:r>
              <a:rPr lang="en-US" sz="2400" dirty="0" smtClean="0"/>
              <a:t>Composting/burial</a:t>
            </a:r>
            <a:endParaRPr lang="en-US" sz="2400" dirty="0"/>
          </a:p>
        </p:txBody>
      </p:sp>
    </p:spTree>
    <p:extLst>
      <p:ext uri="{BB962C8B-B14F-4D97-AF65-F5344CB8AC3E}">
        <p14:creationId xmlns:p14="http://schemas.microsoft.com/office/powerpoint/2010/main" val="7150604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Landfill</a:t>
            </a:r>
          </a:p>
        </p:txBody>
      </p:sp>
      <p:sp>
        <p:nvSpPr>
          <p:cNvPr id="3" name="Content Placeholder 2"/>
          <p:cNvSpPr>
            <a:spLocks noGrp="1"/>
          </p:cNvSpPr>
          <p:nvPr>
            <p:ph idx="1"/>
          </p:nvPr>
        </p:nvSpPr>
        <p:spPr>
          <a:xfrm>
            <a:off x="581192" y="2180496"/>
            <a:ext cx="11029615" cy="3808180"/>
          </a:xfrm>
        </p:spPr>
        <p:txBody>
          <a:bodyPr/>
          <a:lstStyle/>
          <a:p>
            <a:r>
              <a:rPr lang="en-US" sz="2800" dirty="0" smtClean="0"/>
              <a:t>Non infectious abattoir </a:t>
            </a:r>
            <a:r>
              <a:rPr lang="en-US" sz="2800" dirty="0"/>
              <a:t>waste may be disposed at a </a:t>
            </a:r>
            <a:r>
              <a:rPr lang="en-US" sz="2800" dirty="0" smtClean="0"/>
              <a:t>municipal landfill</a:t>
            </a:r>
            <a:r>
              <a:rPr lang="en-US" sz="2800" dirty="0"/>
              <a:t>. </a:t>
            </a:r>
          </a:p>
          <a:p>
            <a:r>
              <a:rPr lang="en-US" sz="2800" dirty="0" smtClean="0"/>
              <a:t>Infectious </a:t>
            </a:r>
            <a:r>
              <a:rPr lang="en-US" sz="2800" dirty="0"/>
              <a:t>abattoir waste and bovine carcasses may be disposed only at </a:t>
            </a:r>
            <a:r>
              <a:rPr lang="en-US" sz="2800" dirty="0" smtClean="0"/>
              <a:t>the municipal </a:t>
            </a:r>
            <a:r>
              <a:rPr lang="en-US" sz="2800" dirty="0"/>
              <a:t>approved landfills. </a:t>
            </a:r>
          </a:p>
          <a:p>
            <a:r>
              <a:rPr lang="en-US" sz="2800" dirty="0"/>
              <a:t>In all cases, the landfill operator must approve acceptance of the material. </a:t>
            </a:r>
          </a:p>
          <a:p>
            <a:endParaRPr lang="en-US" dirty="0"/>
          </a:p>
          <a:p>
            <a:endParaRPr lang="en-US" dirty="0"/>
          </a:p>
          <a:p>
            <a:endParaRPr lang="en-US" dirty="0"/>
          </a:p>
        </p:txBody>
      </p:sp>
    </p:spTree>
    <p:extLst>
      <p:ext uri="{BB962C8B-B14F-4D97-AF65-F5344CB8AC3E}">
        <p14:creationId xmlns:p14="http://schemas.microsoft.com/office/powerpoint/2010/main" val="17906585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Rendering</a:t>
            </a:r>
          </a:p>
        </p:txBody>
      </p:sp>
      <p:sp>
        <p:nvSpPr>
          <p:cNvPr id="3" name="Content Placeholder 2"/>
          <p:cNvSpPr>
            <a:spLocks noGrp="1"/>
          </p:cNvSpPr>
          <p:nvPr>
            <p:ph idx="1"/>
          </p:nvPr>
        </p:nvSpPr>
        <p:spPr>
          <a:xfrm>
            <a:off x="581192" y="2149475"/>
            <a:ext cx="11151462" cy="4708525"/>
          </a:xfrm>
        </p:spPr>
        <p:txBody>
          <a:bodyPr>
            <a:normAutofit/>
          </a:bodyPr>
          <a:lstStyle/>
          <a:p>
            <a:r>
              <a:rPr lang="en-US" sz="2800" dirty="0" smtClean="0"/>
              <a:t>A process that converts waste animal tissue into stable, value-added materials. </a:t>
            </a:r>
          </a:p>
          <a:p>
            <a:r>
              <a:rPr lang="en-US" sz="2800" dirty="0" smtClean="0"/>
              <a:t>The materials can include the fatty tissue, bones, offal as well as entire carcasses of condemned animals from slaughterhouses, died farms, in transit </a:t>
            </a:r>
            <a:r>
              <a:rPr lang="en-US" sz="2800" dirty="0" err="1" smtClean="0"/>
              <a:t>etc</a:t>
            </a:r>
            <a:endParaRPr lang="en-US" sz="2800" dirty="0"/>
          </a:p>
          <a:p>
            <a:r>
              <a:rPr lang="en-US" sz="2800" dirty="0" smtClean="0"/>
              <a:t>Non-infectious </a:t>
            </a:r>
            <a:r>
              <a:rPr lang="en-US" sz="2800" dirty="0"/>
              <a:t>materials may be sent to any approved rendering facility </a:t>
            </a:r>
            <a:endParaRPr lang="en-US" sz="2800" dirty="0" smtClean="0"/>
          </a:p>
          <a:p>
            <a:r>
              <a:rPr lang="en-US" sz="2800" dirty="0" smtClean="0"/>
              <a:t>Infectious materials may </a:t>
            </a:r>
            <a:r>
              <a:rPr lang="en-US" sz="2800" dirty="0"/>
              <a:t>only be sent to a facility approved </a:t>
            </a:r>
            <a:r>
              <a:rPr lang="en-US" sz="2800" dirty="0" smtClean="0"/>
              <a:t>by the competent authority</a:t>
            </a:r>
            <a:endParaRPr lang="en-US" sz="2800" dirty="0"/>
          </a:p>
          <a:p>
            <a:endParaRPr lang="en-US" dirty="0"/>
          </a:p>
        </p:txBody>
      </p:sp>
    </p:spTree>
    <p:extLst>
      <p:ext uri="{BB962C8B-B14F-4D97-AF65-F5344CB8AC3E}">
        <p14:creationId xmlns:p14="http://schemas.microsoft.com/office/powerpoint/2010/main" val="703048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319" y="3266796"/>
            <a:ext cx="11029616" cy="988332"/>
          </a:xfrm>
        </p:spPr>
        <p:txBody>
          <a:bodyPr>
            <a:normAutofit/>
          </a:bodyPr>
          <a:lstStyle/>
          <a:p>
            <a:pPr algn="ctr"/>
            <a:r>
              <a:rPr lang="en-US" sz="3600" b="1" dirty="0" smtClean="0">
                <a:solidFill>
                  <a:schemeClr val="tx1"/>
                </a:solidFill>
              </a:rPr>
              <a:t>Animal byproducts from abattoir</a:t>
            </a:r>
            <a:endParaRPr lang="en-US" sz="3600" b="1" dirty="0">
              <a:solidFill>
                <a:schemeClr val="tx1"/>
              </a:solidFill>
            </a:endParaRPr>
          </a:p>
        </p:txBody>
      </p:sp>
    </p:spTree>
    <p:extLst>
      <p:ext uri="{BB962C8B-B14F-4D97-AF65-F5344CB8AC3E}">
        <p14:creationId xmlns:p14="http://schemas.microsoft.com/office/powerpoint/2010/main" val="2887855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324600" cy="1676400"/>
          </a:xfrm>
        </p:spPr>
        <p:txBody>
          <a:bodyPr>
            <a:normAutofit/>
          </a:bodyPr>
          <a:lstStyle/>
          <a:p>
            <a:r>
              <a:rPr lang="en-US" sz="3200" b="1" dirty="0" smtClean="0">
                <a:latin typeface="Times New Roman" panose="02020603050405020304" pitchFamily="18" charset="0"/>
                <a:cs typeface="Times New Roman" panose="02020603050405020304" pitchFamily="18" charset="0"/>
              </a:rPr>
              <a:t>Selection of site</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81033" y="1957588"/>
            <a:ext cx="8915400" cy="4900411"/>
          </a:xfrm>
        </p:spPr>
        <p:txBody>
          <a:bodyPr>
            <a:normAutofit/>
          </a:bodyPr>
          <a:lstStyle/>
          <a:p>
            <a:pPr>
              <a:buFont typeface="Wingdings" pitchFamily="2" charset="2"/>
              <a:buChar char="ü"/>
            </a:pPr>
            <a:r>
              <a:rPr lang="en-US" sz="2400" dirty="0" smtClean="0">
                <a:latin typeface="Times New Roman" panose="02020603050405020304" pitchFamily="18" charset="0"/>
                <a:cs typeface="Times New Roman" panose="02020603050405020304" pitchFamily="18" charset="0"/>
              </a:rPr>
              <a:t>Outskirt of the town or city</a:t>
            </a:r>
          </a:p>
          <a:p>
            <a:pPr>
              <a:buFont typeface="Wingdings" pitchFamily="2" charset="2"/>
              <a:buChar char="ü"/>
            </a:pPr>
            <a:r>
              <a:rPr lang="en-US" sz="2400" dirty="0" smtClean="0">
                <a:latin typeface="Times New Roman" panose="02020603050405020304" pitchFamily="18" charset="0"/>
                <a:cs typeface="Times New Roman" panose="02020603050405020304" pitchFamily="18" charset="0"/>
              </a:rPr>
              <a:t>Elevated ground for easy draining</a:t>
            </a:r>
          </a:p>
          <a:p>
            <a:pPr>
              <a:buFont typeface="Wingdings" pitchFamily="2" charset="2"/>
              <a:buChar char="ü"/>
            </a:pPr>
            <a:r>
              <a:rPr lang="en-US" sz="2400" dirty="0" smtClean="0">
                <a:latin typeface="Times New Roman" panose="02020603050405020304" pitchFamily="18" charset="0"/>
                <a:cs typeface="Times New Roman" panose="02020603050405020304" pitchFamily="18" charset="0"/>
              </a:rPr>
              <a:t>Adequate and potable water</a:t>
            </a:r>
          </a:p>
          <a:p>
            <a:pPr>
              <a:buFont typeface="Wingdings" pitchFamily="2" charset="2"/>
              <a:buChar char="ü"/>
            </a:pPr>
            <a:r>
              <a:rPr lang="en-US" sz="2400" dirty="0" smtClean="0">
                <a:latin typeface="Times New Roman" panose="02020603050405020304" pitchFamily="18" charset="0"/>
                <a:cs typeface="Times New Roman" panose="02020603050405020304" pitchFamily="18" charset="0"/>
              </a:rPr>
              <a:t>Concrete road facilities for transportation</a:t>
            </a:r>
          </a:p>
          <a:p>
            <a:pPr>
              <a:buFont typeface="Wingdings" pitchFamily="2" charset="2"/>
              <a:buChar char="ü"/>
            </a:pPr>
            <a:r>
              <a:rPr lang="en-US" sz="2400" dirty="0" smtClean="0">
                <a:latin typeface="Times New Roman" panose="02020603050405020304" pitchFamily="18" charset="0"/>
                <a:cs typeface="Times New Roman" panose="02020603050405020304" pitchFamily="18" charset="0"/>
              </a:rPr>
              <a:t>Uninterrupted electric supply</a:t>
            </a:r>
          </a:p>
          <a:p>
            <a:pPr>
              <a:buFont typeface="Wingdings" pitchFamily="2" charset="2"/>
              <a:buChar char="ü"/>
            </a:pPr>
            <a:r>
              <a:rPr lang="en-US" sz="2400" dirty="0" smtClean="0">
                <a:latin typeface="Times New Roman" panose="02020603050405020304" pitchFamily="18" charset="0"/>
                <a:cs typeface="Times New Roman" panose="02020603050405020304" pitchFamily="18" charset="0"/>
              </a:rPr>
              <a:t>Space for future expansion</a:t>
            </a:r>
          </a:p>
          <a:p>
            <a:pPr>
              <a:buFont typeface="Wingdings" pitchFamily="2" charset="2"/>
              <a:buChar char="ü"/>
            </a:pPr>
            <a:r>
              <a:rPr lang="en-US" sz="2400" dirty="0" smtClean="0">
                <a:latin typeface="Times New Roman" panose="02020603050405020304" pitchFamily="18" charset="0"/>
                <a:cs typeface="Times New Roman" panose="02020603050405020304" pitchFamily="18" charset="0"/>
              </a:rPr>
              <a:t>Away from airport</a:t>
            </a:r>
          </a:p>
          <a:p>
            <a:pPr>
              <a:buFont typeface="Wingdings" pitchFamily="2" charset="2"/>
              <a:buChar char="ü"/>
            </a:pPr>
            <a:r>
              <a:rPr lang="en-US" sz="2400" dirty="0" smtClean="0">
                <a:latin typeface="Times New Roman" panose="02020603050405020304" pitchFamily="18" charset="0"/>
                <a:cs typeface="Times New Roman" panose="02020603050405020304" pitchFamily="18" charset="0"/>
              </a:rPr>
              <a:t>Social and religious acceptance </a:t>
            </a:r>
          </a:p>
          <a:p>
            <a:pPr>
              <a:buFont typeface="Wingdings" pitchFamily="2" charset="2"/>
              <a:buChar char="ü"/>
            </a:pPr>
            <a:r>
              <a:rPr lang="en-US" sz="2400" dirty="0" smtClean="0">
                <a:latin typeface="Times New Roman" panose="02020603050405020304" pitchFamily="18" charset="0"/>
                <a:cs typeface="Times New Roman" panose="02020603050405020304" pitchFamily="18" charset="0"/>
              </a:rPr>
              <a:t>Free from pollution, </a:t>
            </a:r>
            <a:r>
              <a:rPr lang="en-US" sz="2400" dirty="0" err="1" smtClean="0">
                <a:latin typeface="Times New Roman" panose="02020603050405020304" pitchFamily="18" charset="0"/>
                <a:cs typeface="Times New Roman" panose="02020603050405020304" pitchFamily="18" charset="0"/>
              </a:rPr>
              <a:t>odour</a:t>
            </a:r>
            <a:r>
              <a:rPr lang="en-US" sz="2400" dirty="0" smtClean="0">
                <a:latin typeface="Times New Roman" panose="02020603050405020304" pitchFamily="18" charset="0"/>
                <a:cs typeface="Times New Roman" panose="02020603050405020304" pitchFamily="18" charset="0"/>
              </a:rPr>
              <a:t>, chemical plants etc</a:t>
            </a:r>
          </a:p>
          <a:p>
            <a:pPr>
              <a:buFont typeface="Wingdings" pitchFamily="2" charset="2"/>
              <a:buChar char="ü"/>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2930172"/>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Animal by-products</a:t>
            </a:r>
          </a:p>
        </p:txBody>
      </p:sp>
      <p:sp>
        <p:nvSpPr>
          <p:cNvPr id="3" name="Content Placeholder 2"/>
          <p:cNvSpPr>
            <a:spLocks noGrp="1"/>
          </p:cNvSpPr>
          <p:nvPr>
            <p:ph idx="1"/>
          </p:nvPr>
        </p:nvSpPr>
        <p:spPr>
          <a:xfrm>
            <a:off x="581192" y="2180497"/>
            <a:ext cx="11029615" cy="2777870"/>
          </a:xfrm>
        </p:spPr>
        <p:txBody>
          <a:bodyPr/>
          <a:lstStyle/>
          <a:p>
            <a:r>
              <a:rPr lang="en-US" sz="2800" dirty="0"/>
              <a:t>Animal by-products are </a:t>
            </a:r>
            <a:r>
              <a:rPr lang="en-US" sz="2800" dirty="0" smtClean="0"/>
              <a:t>defined as entire </a:t>
            </a:r>
            <a:r>
              <a:rPr lang="en-US" sz="2800" dirty="0"/>
              <a:t>bodies </a:t>
            </a:r>
            <a:r>
              <a:rPr lang="en-US" sz="2800" dirty="0" smtClean="0"/>
              <a:t>or parts </a:t>
            </a:r>
            <a:r>
              <a:rPr lang="en-US" sz="2800" dirty="0"/>
              <a:t>of animals, products of animal origin or other products obtained from animals that are </a:t>
            </a:r>
            <a:r>
              <a:rPr lang="en-US" sz="2800" b="1" dirty="0" smtClean="0"/>
              <a:t>not intended </a:t>
            </a:r>
            <a:r>
              <a:rPr lang="en-US" sz="2800" b="1" dirty="0"/>
              <a:t>for human consumption</a:t>
            </a:r>
            <a:r>
              <a:rPr lang="en-US" sz="2800" dirty="0" smtClean="0"/>
              <a:t>‟.</a:t>
            </a:r>
          </a:p>
          <a:p>
            <a:r>
              <a:rPr lang="en-US" sz="2800" dirty="0"/>
              <a:t>This </a:t>
            </a:r>
            <a:r>
              <a:rPr lang="en-US" sz="2800" dirty="0" smtClean="0"/>
              <a:t>includes </a:t>
            </a:r>
            <a:r>
              <a:rPr lang="en-US" sz="2800" dirty="0"/>
              <a:t>slaughterhouse waste, blood, feathers, wool, hides and skins, </a:t>
            </a:r>
            <a:r>
              <a:rPr lang="en-US" sz="2800" dirty="0" smtClean="0"/>
              <a:t>fallen stock, manure etc.</a:t>
            </a:r>
          </a:p>
          <a:p>
            <a:endParaRPr lang="en-US" dirty="0"/>
          </a:p>
        </p:txBody>
      </p:sp>
    </p:spTree>
    <p:extLst>
      <p:ext uri="{BB962C8B-B14F-4D97-AF65-F5344CB8AC3E}">
        <p14:creationId xmlns:p14="http://schemas.microsoft.com/office/powerpoint/2010/main" val="35072930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Categories of “animal by-products”</a:t>
            </a:r>
            <a:endParaRPr lang="en-US" dirty="0"/>
          </a:p>
        </p:txBody>
      </p:sp>
      <p:sp>
        <p:nvSpPr>
          <p:cNvPr id="3" name="Content Placeholder 2"/>
          <p:cNvSpPr>
            <a:spLocks noGrp="1"/>
          </p:cNvSpPr>
          <p:nvPr>
            <p:ph idx="1"/>
          </p:nvPr>
        </p:nvSpPr>
        <p:spPr>
          <a:xfrm>
            <a:off x="425003" y="1970468"/>
            <a:ext cx="11185805" cy="4206495"/>
          </a:xfrm>
        </p:spPr>
        <p:txBody>
          <a:bodyPr>
            <a:normAutofit/>
          </a:bodyPr>
          <a:lstStyle/>
          <a:p>
            <a:r>
              <a:rPr lang="en-US" sz="2800" b="1" dirty="0"/>
              <a:t>Category 1 Material</a:t>
            </a:r>
          </a:p>
          <a:p>
            <a:pPr lvl="1"/>
            <a:r>
              <a:rPr lang="en-US" sz="2400" dirty="0" smtClean="0"/>
              <a:t>Highest risk materials </a:t>
            </a:r>
          </a:p>
          <a:p>
            <a:pPr lvl="1"/>
            <a:r>
              <a:rPr lang="en-US" sz="2400" dirty="0" smtClean="0"/>
              <a:t>Consists principally </a:t>
            </a:r>
            <a:r>
              <a:rPr lang="en-US" sz="2400" dirty="0"/>
              <a:t>of material that is considered a </a:t>
            </a:r>
            <a:r>
              <a:rPr lang="en-US" sz="2400" dirty="0" smtClean="0"/>
              <a:t>TSE (Transmissible Spongiform Encephalopathy) risk </a:t>
            </a:r>
            <a:r>
              <a:rPr lang="en-US" sz="2400" dirty="0"/>
              <a:t>such as </a:t>
            </a:r>
            <a:r>
              <a:rPr lang="en-US" sz="2400" dirty="0" smtClean="0"/>
              <a:t>those parts of </a:t>
            </a:r>
            <a:r>
              <a:rPr lang="en-US" sz="2400" dirty="0"/>
              <a:t>an animal considered most likely to </a:t>
            </a:r>
            <a:r>
              <a:rPr lang="en-US" sz="2400" dirty="0" smtClean="0"/>
              <a:t>harbor </a:t>
            </a:r>
            <a:r>
              <a:rPr lang="en-US" sz="2400" dirty="0"/>
              <a:t>a disease such as </a:t>
            </a:r>
            <a:r>
              <a:rPr lang="en-US" sz="2400" dirty="0" smtClean="0"/>
              <a:t>BSE in cattle.</a:t>
            </a:r>
          </a:p>
          <a:p>
            <a:r>
              <a:rPr lang="en-US" sz="2800" b="1" dirty="0"/>
              <a:t>Category 2 Material</a:t>
            </a:r>
          </a:p>
          <a:p>
            <a:pPr lvl="1"/>
            <a:r>
              <a:rPr lang="en-US" sz="2400" dirty="0" smtClean="0"/>
              <a:t>High </a:t>
            </a:r>
            <a:r>
              <a:rPr lang="en-US" sz="2400" dirty="0"/>
              <a:t>risk material </a:t>
            </a:r>
            <a:endParaRPr lang="en-US" sz="2400" dirty="0" smtClean="0"/>
          </a:p>
          <a:p>
            <a:pPr lvl="1"/>
            <a:r>
              <a:rPr lang="en-US" sz="2400" dirty="0" smtClean="0"/>
              <a:t>Includes </a:t>
            </a:r>
            <a:r>
              <a:rPr lang="en-US" sz="2400" dirty="0"/>
              <a:t>fallen stock, manure and digestive content</a:t>
            </a:r>
            <a:r>
              <a:rPr lang="en-US" sz="2400" dirty="0" smtClean="0"/>
              <a:t>.</a:t>
            </a:r>
          </a:p>
        </p:txBody>
      </p:sp>
    </p:spTree>
    <p:extLst>
      <p:ext uri="{BB962C8B-B14F-4D97-AF65-F5344CB8AC3E}">
        <p14:creationId xmlns:p14="http://schemas.microsoft.com/office/powerpoint/2010/main" val="31640298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Categories…</a:t>
            </a:r>
            <a:endParaRPr lang="en-US" dirty="0"/>
          </a:p>
        </p:txBody>
      </p:sp>
      <p:sp>
        <p:nvSpPr>
          <p:cNvPr id="3" name="Content Placeholder 2"/>
          <p:cNvSpPr>
            <a:spLocks noGrp="1"/>
          </p:cNvSpPr>
          <p:nvPr>
            <p:ph idx="1"/>
          </p:nvPr>
        </p:nvSpPr>
        <p:spPr>
          <a:xfrm>
            <a:off x="581193" y="2189408"/>
            <a:ext cx="11029615" cy="2833353"/>
          </a:xfrm>
        </p:spPr>
        <p:txBody>
          <a:bodyPr/>
          <a:lstStyle/>
          <a:p>
            <a:r>
              <a:rPr lang="en-US" sz="2800" b="1" dirty="0"/>
              <a:t>Category 3 Material</a:t>
            </a:r>
          </a:p>
          <a:p>
            <a:pPr lvl="1"/>
            <a:r>
              <a:rPr lang="en-US" sz="2400" dirty="0"/>
              <a:t>Low risk materials. </a:t>
            </a:r>
          </a:p>
          <a:p>
            <a:pPr lvl="1"/>
            <a:r>
              <a:rPr lang="en-US" sz="2400" dirty="0"/>
              <a:t>Includes parts of animals that has been passed fit for human consumption in a slaughterhouse but which are not intended for consumption, either because they are not parts of animals that we normally eat (hides, hair, feathers, bones </a:t>
            </a:r>
            <a:r>
              <a:rPr lang="en-US" sz="2400" dirty="0" err="1"/>
              <a:t>etc</a:t>
            </a:r>
            <a:r>
              <a:rPr lang="en-US" sz="2400" dirty="0"/>
              <a:t>) or for commercial reasons.</a:t>
            </a:r>
          </a:p>
          <a:p>
            <a:endParaRPr lang="en-US" dirty="0"/>
          </a:p>
        </p:txBody>
      </p:sp>
    </p:spTree>
    <p:extLst>
      <p:ext uri="{BB962C8B-B14F-4D97-AF65-F5344CB8AC3E}">
        <p14:creationId xmlns:p14="http://schemas.microsoft.com/office/powerpoint/2010/main" val="6204681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Disposal and use of animal by-products</a:t>
            </a:r>
            <a:endParaRPr lang="en-US" dirty="0"/>
          </a:p>
        </p:txBody>
      </p:sp>
      <p:sp>
        <p:nvSpPr>
          <p:cNvPr id="3" name="Content Placeholder 2"/>
          <p:cNvSpPr>
            <a:spLocks noGrp="1"/>
          </p:cNvSpPr>
          <p:nvPr>
            <p:ph idx="1"/>
          </p:nvPr>
        </p:nvSpPr>
        <p:spPr>
          <a:xfrm>
            <a:off x="581192" y="2180497"/>
            <a:ext cx="11029615" cy="3718028"/>
          </a:xfrm>
        </p:spPr>
        <p:txBody>
          <a:bodyPr>
            <a:normAutofit/>
          </a:bodyPr>
          <a:lstStyle/>
          <a:p>
            <a:pPr marL="0" indent="0">
              <a:buNone/>
            </a:pPr>
            <a:r>
              <a:rPr lang="en-US" sz="3200" b="1" u="sng" dirty="0"/>
              <a:t>C</a:t>
            </a:r>
            <a:r>
              <a:rPr lang="en-US" sz="3200" b="1" u="sng" dirty="0" smtClean="0"/>
              <a:t>ategory 1 material</a:t>
            </a:r>
            <a:endParaRPr lang="en-US" sz="2400" b="1" dirty="0" smtClean="0"/>
          </a:p>
          <a:p>
            <a:r>
              <a:rPr lang="en-US" sz="2400" b="1" dirty="0" smtClean="0"/>
              <a:t>Disposal</a:t>
            </a:r>
          </a:p>
          <a:p>
            <a:pPr lvl="1"/>
            <a:r>
              <a:rPr lang="en-US" sz="2400" dirty="0" smtClean="0"/>
              <a:t>As the </a:t>
            </a:r>
            <a:r>
              <a:rPr lang="en-US" sz="2400" dirty="0"/>
              <a:t>highest risk material, </a:t>
            </a:r>
            <a:r>
              <a:rPr lang="en-US" sz="2400" dirty="0" smtClean="0"/>
              <a:t>must </a:t>
            </a:r>
            <a:r>
              <a:rPr lang="en-US" sz="2400" dirty="0"/>
              <a:t>be destroyed by incineration, </a:t>
            </a:r>
            <a:r>
              <a:rPr lang="en-US" sz="2400" dirty="0" smtClean="0"/>
              <a:t>or by </a:t>
            </a:r>
            <a:r>
              <a:rPr lang="en-US" sz="2400" dirty="0"/>
              <a:t>rendering followed by incineration. </a:t>
            </a:r>
            <a:endParaRPr lang="en-US" sz="2400" dirty="0" smtClean="0"/>
          </a:p>
          <a:p>
            <a:r>
              <a:rPr lang="en-US" sz="2400" b="1" dirty="0" smtClean="0"/>
              <a:t>Use</a:t>
            </a:r>
          </a:p>
          <a:p>
            <a:pPr lvl="1"/>
            <a:r>
              <a:rPr lang="en-US" sz="2400" dirty="0" smtClean="0"/>
              <a:t>Can be </a:t>
            </a:r>
            <a:r>
              <a:rPr lang="en-US" sz="2400" dirty="0"/>
              <a:t>used as a fuel for combustion</a:t>
            </a:r>
          </a:p>
          <a:p>
            <a:pPr lvl="1"/>
            <a:r>
              <a:rPr lang="en-US" sz="2400" dirty="0"/>
              <a:t>C</a:t>
            </a:r>
            <a:r>
              <a:rPr lang="en-US" sz="2400" dirty="0" smtClean="0"/>
              <a:t>an </a:t>
            </a:r>
            <a:r>
              <a:rPr lang="en-US" sz="2400" dirty="0"/>
              <a:t>also be used for the manufacture of derived products </a:t>
            </a:r>
            <a:r>
              <a:rPr lang="en-US" sz="2400" dirty="0" smtClean="0"/>
              <a:t>such </a:t>
            </a:r>
            <a:r>
              <a:rPr lang="en-US" sz="2400" dirty="0"/>
              <a:t>as medical devices.</a:t>
            </a:r>
          </a:p>
        </p:txBody>
      </p:sp>
    </p:spTree>
    <p:extLst>
      <p:ext uri="{BB962C8B-B14F-4D97-AF65-F5344CB8AC3E}">
        <p14:creationId xmlns:p14="http://schemas.microsoft.com/office/powerpoint/2010/main" val="19490635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1715956"/>
            <a:ext cx="11029615" cy="4878028"/>
          </a:xfrm>
        </p:spPr>
        <p:txBody>
          <a:bodyPr>
            <a:normAutofit fontScale="77500" lnSpcReduction="20000"/>
          </a:bodyPr>
          <a:lstStyle/>
          <a:p>
            <a:pPr marL="0" indent="0">
              <a:buNone/>
            </a:pPr>
            <a:r>
              <a:rPr lang="en-US" sz="3200" b="1" u="sng" dirty="0" smtClean="0"/>
              <a:t>Category 2 material</a:t>
            </a:r>
          </a:p>
          <a:p>
            <a:r>
              <a:rPr lang="en-US" sz="2800" b="1" dirty="0" smtClean="0"/>
              <a:t>Disposal</a:t>
            </a:r>
          </a:p>
          <a:p>
            <a:pPr lvl="1"/>
            <a:r>
              <a:rPr lang="en-US" sz="2600" dirty="0" smtClean="0"/>
              <a:t>Incineration or </a:t>
            </a:r>
            <a:r>
              <a:rPr lang="en-US" sz="2600" dirty="0"/>
              <a:t>rendering followed by </a:t>
            </a:r>
            <a:r>
              <a:rPr lang="en-US" sz="2600" dirty="0" smtClean="0"/>
              <a:t>incineration.</a:t>
            </a:r>
          </a:p>
          <a:p>
            <a:pPr lvl="1"/>
            <a:r>
              <a:rPr lang="en-US" sz="2600" dirty="0" smtClean="0"/>
              <a:t>Can </a:t>
            </a:r>
            <a:r>
              <a:rPr lang="en-US" sz="2600" dirty="0"/>
              <a:t>also be pressure-rendered and disposed of </a:t>
            </a:r>
            <a:r>
              <a:rPr lang="en-US" sz="2600" dirty="0" smtClean="0"/>
              <a:t>in an authorized </a:t>
            </a:r>
            <a:r>
              <a:rPr lang="en-US" sz="2600" dirty="0"/>
              <a:t>landfill </a:t>
            </a:r>
            <a:r>
              <a:rPr lang="en-US" sz="2600" dirty="0" smtClean="0"/>
              <a:t>site</a:t>
            </a:r>
          </a:p>
          <a:p>
            <a:r>
              <a:rPr lang="en-US" sz="3000" b="1" dirty="0" smtClean="0"/>
              <a:t>Use</a:t>
            </a:r>
            <a:r>
              <a:rPr lang="en-US" sz="3000" dirty="0" smtClean="0"/>
              <a:t> </a:t>
            </a:r>
          </a:p>
          <a:p>
            <a:pPr lvl="1"/>
            <a:r>
              <a:rPr lang="en-US" sz="2800" dirty="0" smtClean="0"/>
              <a:t>As category 1 materials</a:t>
            </a:r>
          </a:p>
          <a:p>
            <a:pPr lvl="1"/>
            <a:r>
              <a:rPr lang="en-US" sz="2800" dirty="0" smtClean="0"/>
              <a:t>Can </a:t>
            </a:r>
            <a:r>
              <a:rPr lang="en-US" sz="2800" dirty="0"/>
              <a:t>be pressure-rendered and then used for the production </a:t>
            </a:r>
            <a:r>
              <a:rPr lang="en-US" sz="2800" dirty="0" smtClean="0"/>
              <a:t>of organic fertilizers </a:t>
            </a:r>
            <a:r>
              <a:rPr lang="en-US" sz="2800" dirty="0"/>
              <a:t>and soil improvers. </a:t>
            </a:r>
            <a:endParaRPr lang="en-US" sz="2800" dirty="0" smtClean="0"/>
          </a:p>
          <a:p>
            <a:pPr lvl="1"/>
            <a:r>
              <a:rPr lang="en-US" sz="2800" dirty="0"/>
              <a:t>C</a:t>
            </a:r>
            <a:r>
              <a:rPr lang="en-US" sz="2800" dirty="0" smtClean="0"/>
              <a:t>an </a:t>
            </a:r>
            <a:r>
              <a:rPr lang="en-US" sz="2800" dirty="0"/>
              <a:t>also be pressure-rendered and used in an </a:t>
            </a:r>
            <a:r>
              <a:rPr lang="en-US" sz="2800" dirty="0" smtClean="0"/>
              <a:t>approved composting </a:t>
            </a:r>
            <a:r>
              <a:rPr lang="en-US" sz="2800" dirty="0"/>
              <a:t>or anaerobic digestion </a:t>
            </a:r>
            <a:r>
              <a:rPr lang="en-US" sz="2800" dirty="0" smtClean="0"/>
              <a:t>plant.</a:t>
            </a:r>
          </a:p>
          <a:p>
            <a:pPr lvl="1"/>
            <a:r>
              <a:rPr lang="en-US" sz="2800" dirty="0"/>
              <a:t>M</a:t>
            </a:r>
            <a:r>
              <a:rPr lang="en-US" sz="2800" dirty="0" smtClean="0"/>
              <a:t>anure</a:t>
            </a:r>
            <a:r>
              <a:rPr lang="en-US" sz="2800" dirty="0"/>
              <a:t>, digestive tract content, milk and </a:t>
            </a:r>
            <a:r>
              <a:rPr lang="en-US" sz="2800" dirty="0" smtClean="0"/>
              <a:t>milk based products </a:t>
            </a:r>
            <a:r>
              <a:rPr lang="en-US" sz="2800" dirty="0"/>
              <a:t>and </a:t>
            </a:r>
            <a:r>
              <a:rPr lang="en-US" sz="2800" dirty="0" smtClean="0"/>
              <a:t>colostrum </a:t>
            </a:r>
            <a:r>
              <a:rPr lang="en-US" sz="2800" dirty="0"/>
              <a:t>may be applied directly to land without processing </a:t>
            </a:r>
            <a:r>
              <a:rPr lang="en-US" sz="2800" dirty="0" smtClean="0"/>
              <a:t>provided there </a:t>
            </a:r>
            <a:r>
              <a:rPr lang="en-US" sz="2800" dirty="0"/>
              <a:t>is no risk of transmitting a disease.</a:t>
            </a:r>
          </a:p>
        </p:txBody>
      </p:sp>
    </p:spTree>
    <p:extLst>
      <p:ext uri="{BB962C8B-B14F-4D97-AF65-F5344CB8AC3E}">
        <p14:creationId xmlns:p14="http://schemas.microsoft.com/office/powerpoint/2010/main" val="25243364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35616"/>
            <a:ext cx="10515600" cy="4773167"/>
          </a:xfrm>
        </p:spPr>
        <p:txBody>
          <a:bodyPr>
            <a:normAutofit fontScale="92500" lnSpcReduction="20000"/>
          </a:bodyPr>
          <a:lstStyle/>
          <a:p>
            <a:pPr marL="0" indent="0">
              <a:buNone/>
            </a:pPr>
            <a:r>
              <a:rPr lang="en-US" sz="2800" b="1" u="sng" dirty="0" smtClean="0"/>
              <a:t>Category 3 materials</a:t>
            </a:r>
          </a:p>
          <a:p>
            <a:r>
              <a:rPr lang="en-US" sz="2400" b="1" dirty="0" smtClean="0"/>
              <a:t>Disposal</a:t>
            </a:r>
            <a:r>
              <a:rPr lang="en-US" b="1" dirty="0" smtClean="0"/>
              <a:t> </a:t>
            </a:r>
          </a:p>
          <a:p>
            <a:pPr lvl="1"/>
            <a:r>
              <a:rPr lang="en-US" sz="2000" dirty="0" smtClean="0"/>
              <a:t>Can be </a:t>
            </a:r>
            <a:r>
              <a:rPr lang="en-US" sz="2000" dirty="0"/>
              <a:t>incinerated, or </a:t>
            </a:r>
            <a:r>
              <a:rPr lang="en-US" sz="2000" dirty="0" smtClean="0"/>
              <a:t>rendered followed </a:t>
            </a:r>
            <a:r>
              <a:rPr lang="en-US" sz="2000" dirty="0"/>
              <a:t>by incineration. </a:t>
            </a:r>
            <a:endParaRPr lang="en-US" sz="2000" dirty="0" smtClean="0"/>
          </a:p>
          <a:p>
            <a:pPr lvl="1"/>
            <a:r>
              <a:rPr lang="en-US" sz="2000" dirty="0" smtClean="0"/>
              <a:t>Can also </a:t>
            </a:r>
            <a:r>
              <a:rPr lang="en-US" sz="2000" dirty="0"/>
              <a:t>be rendered followed by disposal in </a:t>
            </a:r>
            <a:r>
              <a:rPr lang="en-US" sz="2000" dirty="0" smtClean="0"/>
              <a:t>an authorized </a:t>
            </a:r>
            <a:r>
              <a:rPr lang="en-US" sz="2000" dirty="0"/>
              <a:t>landfill </a:t>
            </a:r>
            <a:r>
              <a:rPr lang="en-US" sz="2000" dirty="0" smtClean="0"/>
              <a:t>(no need for pressure </a:t>
            </a:r>
            <a:r>
              <a:rPr lang="en-US" sz="2000" dirty="0"/>
              <a:t>rendering</a:t>
            </a:r>
            <a:r>
              <a:rPr lang="en-US" sz="2000" dirty="0" smtClean="0"/>
              <a:t>).</a:t>
            </a:r>
          </a:p>
          <a:p>
            <a:r>
              <a:rPr lang="en-US" sz="2400" b="1" dirty="0" smtClean="0"/>
              <a:t>Use</a:t>
            </a:r>
          </a:p>
          <a:p>
            <a:pPr lvl="1"/>
            <a:r>
              <a:rPr lang="en-US" sz="2000" dirty="0" smtClean="0"/>
              <a:t>As category 1</a:t>
            </a:r>
          </a:p>
          <a:p>
            <a:pPr lvl="1"/>
            <a:r>
              <a:rPr lang="en-US" sz="2000" dirty="0"/>
              <a:t>can be rendered for the production of </a:t>
            </a:r>
            <a:r>
              <a:rPr lang="en-US" sz="2000" dirty="0" smtClean="0"/>
              <a:t>organic fertilizers </a:t>
            </a:r>
            <a:r>
              <a:rPr lang="en-US" sz="2000" dirty="0"/>
              <a:t>or </a:t>
            </a:r>
            <a:r>
              <a:rPr lang="en-US" sz="2000" dirty="0" smtClean="0"/>
              <a:t>soil improvers.</a:t>
            </a:r>
          </a:p>
          <a:p>
            <a:pPr lvl="1"/>
            <a:r>
              <a:rPr lang="en-US" sz="2000" dirty="0" smtClean="0"/>
              <a:t>Can </a:t>
            </a:r>
            <a:r>
              <a:rPr lang="en-US" sz="2000" dirty="0"/>
              <a:t>also be used in the production of </a:t>
            </a:r>
            <a:r>
              <a:rPr lang="en-US" sz="2000" dirty="0" smtClean="0"/>
              <a:t>animal feeding stuffs</a:t>
            </a:r>
          </a:p>
          <a:p>
            <a:pPr lvl="1"/>
            <a:r>
              <a:rPr lang="en-US" sz="2000" dirty="0"/>
              <a:t>C</a:t>
            </a:r>
            <a:r>
              <a:rPr lang="en-US" sz="2000" dirty="0" smtClean="0"/>
              <a:t>an </a:t>
            </a:r>
            <a:r>
              <a:rPr lang="en-US" sz="2000" dirty="0"/>
              <a:t>be used directly in approved composting or anaerobic digestion </a:t>
            </a:r>
            <a:r>
              <a:rPr lang="en-US" sz="2000" dirty="0" smtClean="0"/>
              <a:t>plants, and </a:t>
            </a:r>
            <a:r>
              <a:rPr lang="en-US" sz="2000" dirty="0"/>
              <a:t>in the production of raw </a:t>
            </a:r>
            <a:r>
              <a:rPr lang="en-US" sz="2000" dirty="0" smtClean="0"/>
              <a:t>pet food.</a:t>
            </a:r>
          </a:p>
          <a:p>
            <a:pPr lvl="1"/>
            <a:r>
              <a:rPr lang="en-US" sz="2000" dirty="0"/>
              <a:t>R</a:t>
            </a:r>
            <a:r>
              <a:rPr lang="en-US" sz="2000" dirty="0" smtClean="0"/>
              <a:t>aw </a:t>
            </a:r>
            <a:r>
              <a:rPr lang="en-US" sz="2000" dirty="0"/>
              <a:t>milk, colostrum and products derived from </a:t>
            </a:r>
            <a:r>
              <a:rPr lang="en-US" sz="2000" dirty="0" smtClean="0"/>
              <a:t>these </a:t>
            </a:r>
            <a:r>
              <a:rPr lang="en-US" sz="2000" dirty="0"/>
              <a:t>can </a:t>
            </a:r>
            <a:r>
              <a:rPr lang="en-US" sz="2000" dirty="0" smtClean="0"/>
              <a:t>be applied </a:t>
            </a:r>
            <a:r>
              <a:rPr lang="en-US" sz="2000" dirty="0"/>
              <a:t>directly to land provided there is no risk of transmitting a disease.</a:t>
            </a:r>
          </a:p>
        </p:txBody>
      </p:sp>
    </p:spTree>
    <p:extLst>
      <p:ext uri="{BB962C8B-B14F-4D97-AF65-F5344CB8AC3E}">
        <p14:creationId xmlns:p14="http://schemas.microsoft.com/office/powerpoint/2010/main" val="35548965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Collection, </a:t>
            </a:r>
            <a:r>
              <a:rPr lang="en-US" b="1" dirty="0"/>
              <a:t>identification and</a:t>
            </a:r>
            <a:br>
              <a:rPr lang="en-US" b="1" dirty="0"/>
            </a:br>
            <a:r>
              <a:rPr lang="en-US" b="1" dirty="0" smtClean="0"/>
              <a:t>transport of Animal by-products </a:t>
            </a:r>
            <a:endParaRPr lang="en-US" b="1" dirty="0"/>
          </a:p>
        </p:txBody>
      </p:sp>
      <p:sp>
        <p:nvSpPr>
          <p:cNvPr id="3" name="Content Placeholder 2"/>
          <p:cNvSpPr>
            <a:spLocks noGrp="1"/>
          </p:cNvSpPr>
          <p:nvPr>
            <p:ph idx="1"/>
          </p:nvPr>
        </p:nvSpPr>
        <p:spPr>
          <a:xfrm>
            <a:off x="581192" y="1996225"/>
            <a:ext cx="11029615" cy="4559121"/>
          </a:xfrm>
        </p:spPr>
        <p:txBody>
          <a:bodyPr>
            <a:normAutofit/>
          </a:bodyPr>
          <a:lstStyle/>
          <a:p>
            <a:r>
              <a:rPr lang="en-US" sz="2200" dirty="0" smtClean="0"/>
              <a:t>Must </a:t>
            </a:r>
            <a:r>
              <a:rPr lang="en-US" sz="2200" dirty="0"/>
              <a:t>be collected, identified and disposed of without undue delay, in </a:t>
            </a:r>
            <a:r>
              <a:rPr lang="en-US" sz="2200" dirty="0" smtClean="0"/>
              <a:t>order to </a:t>
            </a:r>
            <a:r>
              <a:rPr lang="en-US" sz="2200" dirty="0"/>
              <a:t>prevent risks arising to public and animal health</a:t>
            </a:r>
            <a:r>
              <a:rPr lang="en-US" sz="2200" dirty="0" smtClean="0"/>
              <a:t>.</a:t>
            </a:r>
          </a:p>
          <a:p>
            <a:r>
              <a:rPr lang="en-US" sz="2200" dirty="0" smtClean="0"/>
              <a:t>Must </a:t>
            </a:r>
            <a:r>
              <a:rPr lang="en-US" sz="2200" dirty="0"/>
              <a:t>be transported in sealed new packaging or covered </a:t>
            </a:r>
            <a:r>
              <a:rPr lang="en-US" sz="2200" dirty="0" smtClean="0"/>
              <a:t>leak-proof containers </a:t>
            </a:r>
            <a:r>
              <a:rPr lang="en-US" sz="2200" dirty="0"/>
              <a:t>or </a:t>
            </a:r>
            <a:r>
              <a:rPr lang="en-US" sz="2200" dirty="0" smtClean="0"/>
              <a:t>vehicles.</a:t>
            </a:r>
          </a:p>
          <a:p>
            <a:r>
              <a:rPr lang="en-US" sz="2200" dirty="0"/>
              <a:t>Containers must dedicated </a:t>
            </a:r>
            <a:r>
              <a:rPr lang="en-US" sz="2200" dirty="0" smtClean="0"/>
              <a:t>to the </a:t>
            </a:r>
            <a:r>
              <a:rPr lang="en-US" sz="2200" dirty="0"/>
              <a:t>use of specific categories of animal by-products and where they are not they must </a:t>
            </a:r>
            <a:r>
              <a:rPr lang="en-US" sz="2200" dirty="0" smtClean="0"/>
              <a:t>be cleaned </a:t>
            </a:r>
            <a:r>
              <a:rPr lang="en-US" sz="2200" dirty="0"/>
              <a:t>and disinfected after each use in order to prevent cross contamination</a:t>
            </a:r>
            <a:r>
              <a:rPr lang="en-US" sz="2200" dirty="0" smtClean="0"/>
              <a:t>.</a:t>
            </a:r>
          </a:p>
          <a:p>
            <a:r>
              <a:rPr lang="en-US" sz="2200" dirty="0"/>
              <a:t>They </a:t>
            </a:r>
            <a:r>
              <a:rPr lang="en-US" sz="2200" dirty="0" smtClean="0"/>
              <a:t>must be </a:t>
            </a:r>
            <a:r>
              <a:rPr lang="en-US" sz="2200" dirty="0"/>
              <a:t>collected and identified by category. </a:t>
            </a:r>
            <a:endParaRPr lang="en-US" sz="2200" dirty="0" smtClean="0"/>
          </a:p>
          <a:p>
            <a:r>
              <a:rPr lang="en-US" sz="2200" dirty="0" smtClean="0"/>
              <a:t>Mixtures </a:t>
            </a:r>
            <a:r>
              <a:rPr lang="en-US" sz="2200" dirty="0"/>
              <a:t>of different categories of animal </a:t>
            </a:r>
            <a:r>
              <a:rPr lang="en-US" sz="2200" dirty="0" smtClean="0"/>
              <a:t>by-products must </a:t>
            </a:r>
            <a:r>
              <a:rPr lang="en-US" sz="2200" dirty="0"/>
              <a:t>be treated as the higher or highest risk of the mixed materials </a:t>
            </a:r>
            <a:endParaRPr lang="en-US" sz="2200" dirty="0" smtClean="0"/>
          </a:p>
          <a:p>
            <a:pPr marL="0" indent="0">
              <a:buNone/>
            </a:pPr>
            <a:r>
              <a:rPr lang="en-US" sz="2200" dirty="0" smtClean="0"/>
              <a:t>   e.g</a:t>
            </a:r>
            <a:r>
              <a:rPr lang="en-US" sz="2200" dirty="0"/>
              <a:t>. </a:t>
            </a:r>
            <a:r>
              <a:rPr lang="en-US" sz="2200" dirty="0" smtClean="0"/>
              <a:t>category </a:t>
            </a:r>
            <a:r>
              <a:rPr lang="en-US" sz="2200" dirty="0"/>
              <a:t>3 material </a:t>
            </a:r>
            <a:r>
              <a:rPr lang="en-US" sz="2200" dirty="0" smtClean="0"/>
              <a:t>+ category </a:t>
            </a:r>
            <a:r>
              <a:rPr lang="en-US" sz="2200" dirty="0"/>
              <a:t>2 </a:t>
            </a:r>
            <a:r>
              <a:rPr lang="en-US" sz="2200" dirty="0" smtClean="0"/>
              <a:t>material = category </a:t>
            </a:r>
            <a:r>
              <a:rPr lang="en-US" sz="2200" dirty="0"/>
              <a:t>2 material.</a:t>
            </a:r>
          </a:p>
        </p:txBody>
      </p:sp>
    </p:spTree>
    <p:extLst>
      <p:ext uri="{BB962C8B-B14F-4D97-AF65-F5344CB8AC3E}">
        <p14:creationId xmlns:p14="http://schemas.microsoft.com/office/powerpoint/2010/main" val="14579408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Labelling</a:t>
            </a:r>
            <a:endParaRPr lang="en-US" b="1" dirty="0"/>
          </a:p>
        </p:txBody>
      </p:sp>
      <p:sp>
        <p:nvSpPr>
          <p:cNvPr id="3" name="Content Placeholder 2"/>
          <p:cNvSpPr>
            <a:spLocks noGrp="1"/>
          </p:cNvSpPr>
          <p:nvPr>
            <p:ph idx="1"/>
          </p:nvPr>
        </p:nvSpPr>
        <p:spPr>
          <a:xfrm>
            <a:off x="581192" y="2180496"/>
            <a:ext cx="11029615" cy="2288473"/>
          </a:xfrm>
        </p:spPr>
        <p:txBody>
          <a:bodyPr>
            <a:normAutofit/>
          </a:bodyPr>
          <a:lstStyle/>
          <a:p>
            <a:r>
              <a:rPr lang="en-US" sz="2800" dirty="0"/>
              <a:t>Category 3 material must be labelled as </a:t>
            </a:r>
            <a:r>
              <a:rPr lang="en-US" sz="2800" b="1" dirty="0" smtClean="0"/>
              <a:t>“not </a:t>
            </a:r>
            <a:r>
              <a:rPr lang="en-US" sz="2800" b="1" dirty="0"/>
              <a:t>for human consumption‟. </a:t>
            </a:r>
            <a:endParaRPr lang="en-US" sz="2800" b="1" dirty="0" smtClean="0"/>
          </a:p>
          <a:p>
            <a:r>
              <a:rPr lang="en-US" sz="2800" dirty="0" smtClean="0"/>
              <a:t>Category </a:t>
            </a:r>
            <a:r>
              <a:rPr lang="en-US" sz="2800" dirty="0"/>
              <a:t>2 material </a:t>
            </a:r>
            <a:r>
              <a:rPr lang="en-US" sz="2800" dirty="0" smtClean="0"/>
              <a:t>must be </a:t>
            </a:r>
            <a:r>
              <a:rPr lang="en-US" sz="2800" dirty="0"/>
              <a:t>labelled </a:t>
            </a:r>
            <a:r>
              <a:rPr lang="en-US" sz="2800" b="1" dirty="0" smtClean="0"/>
              <a:t>“not </a:t>
            </a:r>
            <a:r>
              <a:rPr lang="en-US" sz="2800" b="1" dirty="0"/>
              <a:t>for animal consumption‟ </a:t>
            </a:r>
            <a:endParaRPr lang="en-US" sz="2800" b="1" dirty="0" smtClean="0"/>
          </a:p>
          <a:p>
            <a:r>
              <a:rPr lang="en-US" sz="2800" dirty="0" smtClean="0"/>
              <a:t>Category </a:t>
            </a:r>
            <a:r>
              <a:rPr lang="en-US" sz="2800" dirty="0"/>
              <a:t>1 material must be labelled as </a:t>
            </a:r>
            <a:r>
              <a:rPr lang="en-US" sz="2800" b="1" dirty="0" smtClean="0"/>
              <a:t>“for </a:t>
            </a:r>
            <a:r>
              <a:rPr lang="en-US" sz="2800" b="1" dirty="0"/>
              <a:t>disposal only‟. </a:t>
            </a:r>
            <a:endParaRPr lang="en-US" sz="2800" b="1" dirty="0" smtClean="0"/>
          </a:p>
        </p:txBody>
      </p:sp>
    </p:spTree>
    <p:extLst>
      <p:ext uri="{BB962C8B-B14F-4D97-AF65-F5344CB8AC3E}">
        <p14:creationId xmlns:p14="http://schemas.microsoft.com/office/powerpoint/2010/main" val="22027737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0761"/>
            <a:ext cx="10515600" cy="1043188"/>
          </a:xfrm>
        </p:spPr>
        <p:txBody>
          <a:bodyPr/>
          <a:lstStyle/>
          <a:p>
            <a:r>
              <a:rPr lang="en-US" b="1" dirty="0" smtClean="0"/>
              <a:t>Transportation </a:t>
            </a:r>
            <a:endParaRPr lang="en-US" b="1" dirty="0"/>
          </a:p>
        </p:txBody>
      </p:sp>
      <p:sp>
        <p:nvSpPr>
          <p:cNvPr id="3" name="Content Placeholder 2"/>
          <p:cNvSpPr>
            <a:spLocks noGrp="1"/>
          </p:cNvSpPr>
          <p:nvPr>
            <p:ph idx="1"/>
          </p:nvPr>
        </p:nvSpPr>
        <p:spPr>
          <a:xfrm>
            <a:off x="581192" y="2180496"/>
            <a:ext cx="11029615" cy="4323335"/>
          </a:xfrm>
        </p:spPr>
        <p:txBody>
          <a:bodyPr>
            <a:normAutofit lnSpcReduction="10000"/>
          </a:bodyPr>
          <a:lstStyle/>
          <a:p>
            <a:r>
              <a:rPr lang="en-US" sz="2400" dirty="0" smtClean="0"/>
              <a:t>Applied for category 3 material</a:t>
            </a:r>
          </a:p>
          <a:p>
            <a:r>
              <a:rPr lang="en-US" sz="2400" dirty="0" smtClean="0"/>
              <a:t>The commercial </a:t>
            </a:r>
            <a:r>
              <a:rPr lang="en-US" sz="2400" dirty="0"/>
              <a:t>document must </a:t>
            </a:r>
            <a:r>
              <a:rPr lang="en-US" sz="2400" dirty="0" smtClean="0"/>
              <a:t>record;</a:t>
            </a:r>
          </a:p>
          <a:p>
            <a:pPr lvl="1"/>
            <a:r>
              <a:rPr lang="en-US" sz="2200" dirty="0"/>
              <a:t>T</a:t>
            </a:r>
            <a:r>
              <a:rPr lang="en-US" sz="2200" dirty="0" smtClean="0"/>
              <a:t>he </a:t>
            </a:r>
            <a:r>
              <a:rPr lang="en-US" sz="2200" dirty="0"/>
              <a:t>date on which the material is taken from the premises; </a:t>
            </a:r>
            <a:endParaRPr lang="en-US" sz="2200" dirty="0" smtClean="0"/>
          </a:p>
          <a:p>
            <a:pPr lvl="1"/>
            <a:r>
              <a:rPr lang="en-US" sz="2200" dirty="0" smtClean="0"/>
              <a:t>A description </a:t>
            </a:r>
            <a:r>
              <a:rPr lang="en-US" sz="2200" dirty="0"/>
              <a:t>of the material; </a:t>
            </a:r>
            <a:endParaRPr lang="en-US" sz="2200" dirty="0" smtClean="0"/>
          </a:p>
          <a:p>
            <a:pPr lvl="1"/>
            <a:r>
              <a:rPr lang="en-US" sz="2200" dirty="0" smtClean="0"/>
              <a:t>the </a:t>
            </a:r>
            <a:r>
              <a:rPr lang="en-US" sz="2200" dirty="0"/>
              <a:t>quantity of the material, in weight or volume; </a:t>
            </a:r>
            <a:endParaRPr lang="en-US" sz="2200" dirty="0" smtClean="0"/>
          </a:p>
          <a:p>
            <a:pPr lvl="1"/>
            <a:r>
              <a:rPr lang="en-US" sz="2200" dirty="0" smtClean="0"/>
              <a:t>the </a:t>
            </a:r>
            <a:r>
              <a:rPr lang="en-US" sz="2200" dirty="0"/>
              <a:t>place of </a:t>
            </a:r>
            <a:r>
              <a:rPr lang="en-US" sz="2200" dirty="0" smtClean="0"/>
              <a:t>origin of </a:t>
            </a:r>
            <a:r>
              <a:rPr lang="en-US" sz="2200" dirty="0"/>
              <a:t>the material; </a:t>
            </a:r>
            <a:endParaRPr lang="en-US" sz="2200" dirty="0" smtClean="0"/>
          </a:p>
          <a:p>
            <a:pPr lvl="1"/>
            <a:r>
              <a:rPr lang="en-US" sz="2200" dirty="0" smtClean="0"/>
              <a:t>the </a:t>
            </a:r>
            <a:r>
              <a:rPr lang="en-US" sz="2200" dirty="0"/>
              <a:t>name and address of the transporter; </a:t>
            </a:r>
            <a:endParaRPr lang="en-US" sz="2200" dirty="0" smtClean="0"/>
          </a:p>
          <a:p>
            <a:pPr lvl="1"/>
            <a:r>
              <a:rPr lang="en-US" sz="2200" dirty="0" smtClean="0"/>
              <a:t>the </a:t>
            </a:r>
            <a:r>
              <a:rPr lang="en-US" sz="2200" dirty="0"/>
              <a:t>name and address of the </a:t>
            </a:r>
            <a:r>
              <a:rPr lang="en-US" sz="2200" dirty="0" smtClean="0"/>
              <a:t>receiver and </a:t>
            </a:r>
            <a:r>
              <a:rPr lang="en-US" sz="2200" dirty="0"/>
              <a:t>its approval or registration number if appropriate; and </a:t>
            </a:r>
            <a:endParaRPr lang="en-US" sz="2200" dirty="0" smtClean="0"/>
          </a:p>
          <a:p>
            <a:pPr lvl="1"/>
            <a:r>
              <a:rPr lang="en-US" sz="2200" dirty="0" smtClean="0"/>
              <a:t>the </a:t>
            </a:r>
            <a:r>
              <a:rPr lang="en-US" sz="2200" dirty="0"/>
              <a:t>approval or registration number </a:t>
            </a:r>
            <a:r>
              <a:rPr lang="en-US" sz="2200" dirty="0" smtClean="0"/>
              <a:t>of the </a:t>
            </a:r>
            <a:r>
              <a:rPr lang="en-US" sz="2200" dirty="0"/>
              <a:t>plant of origin if appropriate.</a:t>
            </a:r>
          </a:p>
        </p:txBody>
      </p:sp>
    </p:spTree>
    <p:extLst>
      <p:ext uri="{BB962C8B-B14F-4D97-AF65-F5344CB8AC3E}">
        <p14:creationId xmlns:p14="http://schemas.microsoft.com/office/powerpoint/2010/main" val="19745387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Use of animal by-products in research and other </a:t>
            </a:r>
            <a:r>
              <a:rPr lang="en-US" b="1" dirty="0" smtClean="0"/>
              <a:t>specific purposes</a:t>
            </a:r>
            <a:endParaRPr lang="en-US" dirty="0"/>
          </a:p>
        </p:txBody>
      </p:sp>
      <p:sp>
        <p:nvSpPr>
          <p:cNvPr id="3" name="Content Placeholder 2"/>
          <p:cNvSpPr>
            <a:spLocks noGrp="1"/>
          </p:cNvSpPr>
          <p:nvPr>
            <p:ph idx="1"/>
          </p:nvPr>
        </p:nvSpPr>
        <p:spPr>
          <a:xfrm>
            <a:off x="581192" y="2180496"/>
            <a:ext cx="11029615" cy="2790749"/>
          </a:xfrm>
        </p:spPr>
        <p:txBody>
          <a:bodyPr>
            <a:normAutofit/>
          </a:bodyPr>
          <a:lstStyle/>
          <a:p>
            <a:r>
              <a:rPr lang="en-US" sz="2800" dirty="0" smtClean="0"/>
              <a:t>Authority may authorize </a:t>
            </a:r>
            <a:r>
              <a:rPr lang="en-US" sz="2800" dirty="0"/>
              <a:t>the use of animal </a:t>
            </a:r>
            <a:r>
              <a:rPr lang="en-US" sz="2800" dirty="0" smtClean="0"/>
              <a:t>byproducts in </a:t>
            </a:r>
            <a:r>
              <a:rPr lang="en-US" sz="2800" dirty="0"/>
              <a:t>research establishments and for specific purposes such as </a:t>
            </a:r>
            <a:r>
              <a:rPr lang="en-US" sz="2800" dirty="0" smtClean="0"/>
              <a:t>for </a:t>
            </a:r>
            <a:r>
              <a:rPr lang="en-US" sz="2800" dirty="0"/>
              <a:t>diagnostic or educational purposes, under conditions which ensure the </a:t>
            </a:r>
            <a:r>
              <a:rPr lang="en-US" sz="2800" dirty="0" smtClean="0"/>
              <a:t>control of </a:t>
            </a:r>
            <a:r>
              <a:rPr lang="en-US" sz="2800" dirty="0"/>
              <a:t>risks to public and animal health</a:t>
            </a:r>
            <a:r>
              <a:rPr lang="en-US" sz="2800" dirty="0" smtClean="0"/>
              <a:t>.</a:t>
            </a:r>
          </a:p>
          <a:p>
            <a:r>
              <a:rPr lang="en-US" sz="2800" dirty="0" smtClean="0"/>
              <a:t>They must </a:t>
            </a:r>
            <a:r>
              <a:rPr lang="en-US" sz="2800" dirty="0"/>
              <a:t>still be disposed of in accordance with the Regulation</a:t>
            </a:r>
          </a:p>
        </p:txBody>
      </p:sp>
    </p:spTree>
    <p:extLst>
      <p:ext uri="{BB962C8B-B14F-4D97-AF65-F5344CB8AC3E}">
        <p14:creationId xmlns:p14="http://schemas.microsoft.com/office/powerpoint/2010/main" val="4181019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85610"/>
            <a:ext cx="5257800" cy="738389"/>
          </a:xfrm>
        </p:spPr>
        <p:txBody>
          <a:bodyPr>
            <a:normAutofit/>
          </a:bodyPr>
          <a:lstStyle/>
          <a:p>
            <a:pPr algn="l"/>
            <a:r>
              <a:rPr lang="en-US" sz="3200" b="1" dirty="0" smtClean="0">
                <a:latin typeface="Times New Roman" panose="02020603050405020304" pitchFamily="18" charset="0"/>
                <a:cs typeface="Times New Roman" panose="02020603050405020304" pitchFamily="18" charset="0"/>
              </a:rPr>
              <a:t>Contd--</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52600" y="2057400"/>
            <a:ext cx="8610600" cy="4495800"/>
          </a:xfrm>
        </p:spPr>
        <p:txBody>
          <a:bodyPr>
            <a:normAutofit/>
          </a:bodyPr>
          <a:lstStyle/>
          <a:p>
            <a:pPr>
              <a:buFont typeface="Wingdings" pitchFamily="2" charset="2"/>
              <a:buChar char="ü"/>
            </a:pPr>
            <a:endParaRPr lang="en-US" dirty="0" smtClean="0">
              <a:latin typeface="Gill Sans MT" panose="020B0502020104020203" pitchFamily="34" charset="0"/>
            </a:endParaRPr>
          </a:p>
          <a:p>
            <a:pPr>
              <a:buFont typeface="Wingdings" pitchFamily="2" charset="2"/>
              <a:buChar char="ü"/>
            </a:pPr>
            <a:r>
              <a:rPr lang="en-US" sz="2800" dirty="0" smtClean="0">
                <a:latin typeface="Times New Roman" panose="02020603050405020304" pitchFamily="18" charset="0"/>
                <a:cs typeface="Times New Roman" panose="02020603050405020304" pitchFamily="18" charset="0"/>
              </a:rPr>
              <a:t>Availability of skilled manpower</a:t>
            </a:r>
          </a:p>
          <a:p>
            <a:pPr>
              <a:buFont typeface="Wingdings" pitchFamily="2" charset="2"/>
              <a:buChar char="ü"/>
            </a:pPr>
            <a:r>
              <a:rPr lang="en-US" sz="2800" dirty="0" smtClean="0">
                <a:latin typeface="Times New Roman" panose="02020603050405020304" pitchFamily="18" charset="0"/>
                <a:cs typeface="Times New Roman" panose="02020603050405020304" pitchFamily="18" charset="0"/>
              </a:rPr>
              <a:t>Availability of meat animals</a:t>
            </a:r>
          </a:p>
          <a:p>
            <a:pPr>
              <a:buFont typeface="Wingdings" pitchFamily="2" charset="2"/>
              <a:buChar char="ü"/>
            </a:pPr>
            <a:r>
              <a:rPr lang="en-US" sz="2800" dirty="0" smtClean="0">
                <a:latin typeface="Times New Roman" panose="02020603050405020304" pitchFamily="18" charset="0"/>
                <a:cs typeface="Times New Roman" panose="02020603050405020304" pitchFamily="18" charset="0"/>
              </a:rPr>
              <a:t>Soil quality- to support good foundations and pillars of the buildings</a:t>
            </a:r>
          </a:p>
          <a:p>
            <a:pPr>
              <a:buFont typeface="Wingdings" pitchFamily="2" charset="2"/>
              <a:buChar char="ü"/>
            </a:pPr>
            <a:r>
              <a:rPr lang="en-US" sz="2800" dirty="0" smtClean="0">
                <a:latin typeface="Times New Roman" panose="02020603050405020304" pitchFamily="18" charset="0"/>
                <a:cs typeface="Times New Roman" panose="02020603050405020304" pitchFamily="18" charset="0"/>
              </a:rPr>
              <a:t>Separate entity i.e. reasonable distance from other buildings</a:t>
            </a:r>
          </a:p>
          <a:p>
            <a:pPr>
              <a:buFont typeface="Wingdings" pitchFamily="2" charset="2"/>
              <a:buChar char="ü"/>
            </a:pPr>
            <a:r>
              <a:rPr lang="en-US" sz="2800" dirty="0" smtClean="0">
                <a:solidFill>
                  <a:schemeClr val="accent1"/>
                </a:solidFill>
                <a:latin typeface="Times New Roman" panose="02020603050405020304" pitchFamily="18" charset="0"/>
                <a:cs typeface="Times New Roman" panose="02020603050405020304" pitchFamily="18" charset="0"/>
              </a:rPr>
              <a:t>Separation of clean and dirty area</a:t>
            </a:r>
          </a:p>
          <a:p>
            <a:pPr>
              <a:buNone/>
            </a:pPr>
            <a:endParaRPr lang="en-US" dirty="0"/>
          </a:p>
        </p:txBody>
      </p:sp>
      <p:pic>
        <p:nvPicPr>
          <p:cNvPr id="40962" name="Picture 2" descr="https://encrypted-tbn3.gstatic.com/images?q=tbn:ANd9GcTbBXbC7__gZZk9hi9h2N3HkHmKS7Cwcf8XwyfCSs4xAG80ULk7RQ"/>
          <p:cNvPicPr>
            <a:picLocks noChangeAspect="1" noChangeArrowheads="1"/>
          </p:cNvPicPr>
          <p:nvPr/>
        </p:nvPicPr>
        <p:blipFill>
          <a:blip r:embed="rId2" cstate="print"/>
          <a:srcRect/>
          <a:stretch>
            <a:fillRect/>
          </a:stretch>
        </p:blipFill>
        <p:spPr bwMode="auto">
          <a:xfrm>
            <a:off x="8091153" y="2057400"/>
            <a:ext cx="3581400" cy="2057400"/>
          </a:xfrm>
          <a:prstGeom prst="rect">
            <a:avLst/>
          </a:prstGeom>
          <a:noFill/>
        </p:spPr>
      </p:pic>
    </p:spTree>
    <p:extLst>
      <p:ext uri="{BB962C8B-B14F-4D97-AF65-F5344CB8AC3E}">
        <p14:creationId xmlns:p14="http://schemas.microsoft.com/office/powerpoint/2010/main" val="3095784491"/>
      </p:ext>
    </p:extLst>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r>
              <a:rPr lang="en-GB" sz="4400" b="1" dirty="0" smtClean="0">
                <a:latin typeface="Times New Roman" panose="02020603050405020304" pitchFamily="18" charset="0"/>
                <a:cs typeface="Times New Roman" panose="02020603050405020304" pitchFamily="18" charset="0"/>
              </a:rPr>
              <a:t>                                                           THANKS FOR LISTENING</a:t>
            </a:r>
            <a:endParaRPr lang="en-GB"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540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34096"/>
            <a:ext cx="9144000" cy="1094704"/>
          </a:xfrm>
        </p:spPr>
        <p:txBody>
          <a:bodyPr>
            <a:normAutofit/>
          </a:bodyPr>
          <a:lstStyle/>
          <a:p>
            <a:r>
              <a:rPr lang="en-US" sz="3200" b="1" dirty="0" smtClean="0">
                <a:latin typeface="Times New Roman" panose="02020603050405020304" pitchFamily="18" charset="0"/>
                <a:cs typeface="Times New Roman" panose="02020603050405020304" pitchFamily="18" charset="0"/>
              </a:rPr>
              <a:t>Size</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676400" y="1970467"/>
            <a:ext cx="8763000" cy="4739425"/>
          </a:xfrm>
        </p:spPr>
        <p:txBody>
          <a:bodyPr>
            <a:normAutofit fontScale="92500" lnSpcReduction="20000"/>
          </a:bodyPr>
          <a:lstStyle/>
          <a:p>
            <a:pPr algn="just"/>
            <a:endParaRPr lang="en-US" sz="3800" dirty="0" smtClean="0">
              <a:latin typeface="Times New Roman" panose="02020603050405020304" pitchFamily="18" charset="0"/>
              <a:cs typeface="Times New Roman" panose="02020603050405020304" pitchFamily="18" charset="0"/>
            </a:endParaRPr>
          </a:p>
          <a:p>
            <a:pPr algn="just"/>
            <a:r>
              <a:rPr lang="en-US" sz="3800" dirty="0" smtClean="0">
                <a:latin typeface="Times New Roman" panose="02020603050405020304" pitchFamily="18" charset="0"/>
                <a:cs typeface="Times New Roman" panose="02020603050405020304" pitchFamily="18" charset="0"/>
              </a:rPr>
              <a:t>Depends on </a:t>
            </a:r>
          </a:p>
          <a:p>
            <a:pPr lvl="1" algn="just"/>
            <a:r>
              <a:rPr lang="en-US" sz="3800" dirty="0">
                <a:latin typeface="Times New Roman" panose="02020603050405020304" pitchFamily="18" charset="0"/>
                <a:cs typeface="Times New Roman" panose="02020603050405020304" pitchFamily="18" charset="0"/>
              </a:rPr>
              <a:t>N</a:t>
            </a:r>
            <a:r>
              <a:rPr lang="en-US" sz="3800" dirty="0" smtClean="0">
                <a:latin typeface="Times New Roman" panose="02020603050405020304" pitchFamily="18" charset="0"/>
                <a:cs typeface="Times New Roman" panose="02020603050405020304" pitchFamily="18" charset="0"/>
              </a:rPr>
              <a:t>umber of animals of each species to be slaughtered everyday</a:t>
            </a:r>
          </a:p>
          <a:p>
            <a:pPr lvl="1" algn="just"/>
            <a:r>
              <a:rPr lang="en-US" sz="3800" dirty="0" smtClean="0">
                <a:latin typeface="Times New Roman" panose="02020603050405020304" pitchFamily="18" charset="0"/>
                <a:cs typeface="Times New Roman" panose="02020603050405020304" pitchFamily="18" charset="0"/>
              </a:rPr>
              <a:t>Range of operation (slaughter/ dressing/ deboning/ packaging)</a:t>
            </a:r>
          </a:p>
          <a:p>
            <a:pPr lvl="1" algn="just"/>
            <a:r>
              <a:rPr lang="en-US" sz="3800" dirty="0" smtClean="0">
                <a:latin typeface="Times New Roman" panose="02020603050405020304" pitchFamily="18" charset="0"/>
                <a:cs typeface="Times New Roman" panose="02020603050405020304" pitchFamily="18" charset="0"/>
              </a:rPr>
              <a:t>Availability of fund </a:t>
            </a:r>
          </a:p>
          <a:p>
            <a:pPr lvl="1" algn="just"/>
            <a:r>
              <a:rPr lang="en-US" sz="3800" dirty="0" smtClean="0">
                <a:latin typeface="Times New Roman" panose="02020603050405020304" pitchFamily="18" charset="0"/>
                <a:cs typeface="Times New Roman" panose="02020603050405020304" pitchFamily="18" charset="0"/>
              </a:rPr>
              <a:t>Byproduct processing</a:t>
            </a:r>
          </a:p>
          <a:p>
            <a:pPr lvl="2">
              <a:buNone/>
            </a:pPr>
            <a:endParaRPr lang="en-US" dirty="0" smtClean="0">
              <a:solidFill>
                <a:srgbClr val="002060"/>
              </a:solidFill>
            </a:endParaRPr>
          </a:p>
          <a:p>
            <a:pPr lvl="2"/>
            <a:endParaRPr lang="en-US" dirty="0" smtClean="0"/>
          </a:p>
        </p:txBody>
      </p:sp>
    </p:spTree>
    <p:extLst>
      <p:ext uri="{BB962C8B-B14F-4D97-AF65-F5344CB8AC3E}">
        <p14:creationId xmlns:p14="http://schemas.microsoft.com/office/powerpoint/2010/main" val="1516130134"/>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56822"/>
            <a:ext cx="8610600" cy="1056067"/>
          </a:xfrm>
        </p:spPr>
        <p:txBody>
          <a:bodyPr>
            <a:normAutofit/>
          </a:bodyPr>
          <a:lstStyle/>
          <a:p>
            <a:r>
              <a:rPr lang="en-US" sz="3200" b="1" dirty="0" smtClean="0">
                <a:latin typeface="Times New Roman" panose="02020603050405020304" pitchFamily="18" charset="0"/>
                <a:cs typeface="Times New Roman" panose="02020603050405020304" pitchFamily="18" charset="0"/>
              </a:rPr>
              <a:t>Area requirement</a:t>
            </a:r>
            <a:endParaRPr lang="en-US" sz="32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0696743"/>
              </p:ext>
            </p:extLst>
          </p:nvPr>
        </p:nvGraphicFramePr>
        <p:xfrm>
          <a:off x="1828800" y="2112134"/>
          <a:ext cx="8534400" cy="3907664"/>
        </p:xfrm>
        <a:graphic>
          <a:graphicData uri="http://schemas.openxmlformats.org/drawingml/2006/table">
            <a:tbl>
              <a:tblPr firstRow="1" bandRow="1">
                <a:tableStyleId>{21E4AEA4-8DFA-4A89-87EB-49C32662AFE0}</a:tableStyleId>
              </a:tblPr>
              <a:tblGrid>
                <a:gridCol w="2133600"/>
                <a:gridCol w="2133600"/>
                <a:gridCol w="2133600"/>
                <a:gridCol w="2133600"/>
              </a:tblGrid>
              <a:tr h="1638698">
                <a:tc>
                  <a:txBody>
                    <a:bodyPr/>
                    <a:lstStyle/>
                    <a:p>
                      <a:r>
                        <a:rPr lang="en-US" sz="2400" b="1" dirty="0" smtClean="0">
                          <a:latin typeface="Gill Sans MT" panose="020B0502020104020203" pitchFamily="34" charset="0"/>
                        </a:rPr>
                        <a:t>Small Abattoir</a:t>
                      </a:r>
                      <a:endParaRPr lang="en-US" sz="2400" b="1" dirty="0">
                        <a:latin typeface="Gill Sans MT" panose="020B0502020104020203" pitchFamily="34" charset="0"/>
                      </a:endParaRPr>
                    </a:p>
                  </a:txBody>
                  <a:tcPr/>
                </a:tc>
                <a:tc>
                  <a:txBody>
                    <a:bodyPr/>
                    <a:lstStyle/>
                    <a:p>
                      <a:r>
                        <a:rPr lang="en-US" sz="2400" b="1" dirty="0" smtClean="0">
                          <a:latin typeface="Gill Sans MT" panose="020B0502020104020203" pitchFamily="34" charset="0"/>
                        </a:rPr>
                        <a:t>&lt;</a:t>
                      </a:r>
                      <a:r>
                        <a:rPr lang="en-US" sz="2400" b="1" baseline="0" dirty="0" smtClean="0">
                          <a:latin typeface="Gill Sans MT" panose="020B0502020104020203" pitchFamily="34" charset="0"/>
                        </a:rPr>
                        <a:t> 100 LU/ day</a:t>
                      </a:r>
                    </a:p>
                    <a:p>
                      <a:endParaRPr lang="en-US" sz="2400" b="1" baseline="0" dirty="0" smtClean="0">
                        <a:latin typeface="Gill Sans MT" panose="020B050202010402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smtClean="0">
                          <a:latin typeface="Gill Sans MT" panose="020B0502020104020203" pitchFamily="34" charset="0"/>
                        </a:rPr>
                        <a:t>30,000 LU/year</a:t>
                      </a:r>
                      <a:endParaRPr lang="en-US" sz="2400" b="1" dirty="0" smtClean="0">
                        <a:latin typeface="Gill Sans MT" panose="020B0502020104020203" pitchFamily="34" charset="0"/>
                      </a:endParaRPr>
                    </a:p>
                    <a:p>
                      <a:endParaRPr lang="en-US" sz="2400" b="1" dirty="0">
                        <a:latin typeface="Gill Sans MT" panose="020B0502020104020203" pitchFamily="34" charset="0"/>
                      </a:endParaRPr>
                    </a:p>
                  </a:txBody>
                  <a:tcPr/>
                </a:tc>
                <a:tc>
                  <a:txBody>
                    <a:bodyPr/>
                    <a:lstStyle/>
                    <a:p>
                      <a:r>
                        <a:rPr lang="en-US" sz="2400" b="1" dirty="0" smtClean="0">
                          <a:latin typeface="Gill Sans MT" panose="020B0502020104020203" pitchFamily="34" charset="0"/>
                        </a:rPr>
                        <a:t>1-2 acre</a:t>
                      </a:r>
                      <a:endParaRPr lang="en-US" sz="2400" b="1" dirty="0">
                        <a:latin typeface="Gill Sans MT" panose="020B0502020104020203" pitchFamily="34" charset="0"/>
                      </a:endParaRPr>
                    </a:p>
                  </a:txBody>
                  <a:tcPr/>
                </a:tc>
              </a:tr>
              <a:tr h="1134483">
                <a:tc>
                  <a:txBody>
                    <a:bodyPr/>
                    <a:lstStyle/>
                    <a:p>
                      <a:r>
                        <a:rPr lang="en-US" sz="2400" b="1" dirty="0" smtClean="0">
                          <a:latin typeface="Gill Sans MT" panose="020B0502020104020203" pitchFamily="34" charset="0"/>
                        </a:rPr>
                        <a:t>Medium Abattoir</a:t>
                      </a:r>
                      <a:endParaRPr lang="en-US" sz="2400" b="1" dirty="0">
                        <a:latin typeface="Gill Sans MT" panose="020B0502020104020203" pitchFamily="34" charset="0"/>
                      </a:endParaRPr>
                    </a:p>
                  </a:txBody>
                  <a:tcPr/>
                </a:tc>
                <a:tc>
                  <a:txBody>
                    <a:bodyPr/>
                    <a:lstStyle/>
                    <a:p>
                      <a:r>
                        <a:rPr lang="en-US" sz="2400" b="1" dirty="0" smtClean="0">
                          <a:latin typeface="Gill Sans MT" panose="020B0502020104020203" pitchFamily="34" charset="0"/>
                        </a:rPr>
                        <a:t>100- 200 LU/day</a:t>
                      </a:r>
                      <a:endParaRPr lang="en-US" sz="2400" b="1" dirty="0">
                        <a:latin typeface="Gill Sans MT" panose="020B0502020104020203" pitchFamily="34" charset="0"/>
                      </a:endParaRPr>
                    </a:p>
                  </a:txBody>
                  <a:tcPr/>
                </a:tc>
                <a:tc>
                  <a:txBody>
                    <a:bodyPr/>
                    <a:lstStyle/>
                    <a:p>
                      <a:r>
                        <a:rPr lang="en-US" sz="2400" b="1" dirty="0" smtClean="0">
                          <a:latin typeface="Gill Sans MT" panose="020B0502020104020203" pitchFamily="34" charset="0"/>
                        </a:rPr>
                        <a:t>50,000LU/year</a:t>
                      </a:r>
                      <a:endParaRPr lang="en-US" sz="2400" b="1" dirty="0">
                        <a:latin typeface="Gill Sans MT" panose="020B0502020104020203" pitchFamily="34" charset="0"/>
                      </a:endParaRPr>
                    </a:p>
                  </a:txBody>
                  <a:tcPr/>
                </a:tc>
                <a:tc>
                  <a:txBody>
                    <a:bodyPr/>
                    <a:lstStyle/>
                    <a:p>
                      <a:r>
                        <a:rPr lang="en-US" sz="2400" b="1" dirty="0" smtClean="0">
                          <a:latin typeface="Gill Sans MT" panose="020B0502020104020203" pitchFamily="34" charset="0"/>
                        </a:rPr>
                        <a:t>2-4 acre</a:t>
                      </a:r>
                      <a:endParaRPr lang="en-US" sz="2400" b="1" dirty="0">
                        <a:latin typeface="Gill Sans MT" panose="020B0502020104020203" pitchFamily="34" charset="0"/>
                      </a:endParaRPr>
                    </a:p>
                  </a:txBody>
                  <a:tcPr/>
                </a:tc>
              </a:tr>
              <a:tr h="1134483">
                <a:tc>
                  <a:txBody>
                    <a:bodyPr/>
                    <a:lstStyle/>
                    <a:p>
                      <a:r>
                        <a:rPr lang="en-US" sz="2400" b="1" dirty="0" smtClean="0">
                          <a:latin typeface="Gill Sans MT" panose="020B0502020104020203" pitchFamily="34" charset="0"/>
                        </a:rPr>
                        <a:t>Large Abattoir</a:t>
                      </a:r>
                      <a:endParaRPr lang="en-US" sz="2400" b="1" dirty="0">
                        <a:latin typeface="Gill Sans MT" panose="020B0502020104020203" pitchFamily="34" charset="0"/>
                      </a:endParaRPr>
                    </a:p>
                  </a:txBody>
                  <a:tcPr/>
                </a:tc>
                <a:tc>
                  <a:txBody>
                    <a:bodyPr/>
                    <a:lstStyle/>
                    <a:p>
                      <a:r>
                        <a:rPr lang="en-US" sz="2400" b="1" dirty="0" smtClean="0">
                          <a:latin typeface="Gill Sans MT" panose="020B0502020104020203" pitchFamily="34" charset="0"/>
                        </a:rPr>
                        <a:t>&gt; 200 LU/day</a:t>
                      </a:r>
                      <a:endParaRPr lang="en-US" sz="2400" b="1" dirty="0">
                        <a:latin typeface="Gill Sans MT" panose="020B0502020104020203" pitchFamily="34" charset="0"/>
                      </a:endParaRPr>
                    </a:p>
                  </a:txBody>
                  <a:tcPr/>
                </a:tc>
                <a:tc>
                  <a:txBody>
                    <a:bodyPr/>
                    <a:lstStyle/>
                    <a:p>
                      <a:r>
                        <a:rPr lang="en-US" sz="2400" b="1" dirty="0" smtClean="0">
                          <a:latin typeface="Gill Sans MT" panose="020B0502020104020203" pitchFamily="34" charset="0"/>
                        </a:rPr>
                        <a:t>&gt; 1oo,ooo LU/year</a:t>
                      </a:r>
                      <a:endParaRPr lang="en-US" sz="2400" b="1" dirty="0">
                        <a:latin typeface="Gill Sans MT" panose="020B0502020104020203" pitchFamily="34" charset="0"/>
                      </a:endParaRPr>
                    </a:p>
                  </a:txBody>
                  <a:tcPr/>
                </a:tc>
                <a:tc>
                  <a:txBody>
                    <a:bodyPr/>
                    <a:lstStyle/>
                    <a:p>
                      <a:r>
                        <a:rPr lang="en-US" sz="2400" b="1" dirty="0" smtClean="0">
                          <a:latin typeface="Gill Sans MT" panose="020B0502020104020203" pitchFamily="34" charset="0"/>
                        </a:rPr>
                        <a:t>4-6 acre</a:t>
                      </a:r>
                      <a:endParaRPr lang="en-US" sz="2400" b="1" dirty="0">
                        <a:latin typeface="Gill Sans MT" panose="020B0502020104020203" pitchFamily="34" charset="0"/>
                      </a:endParaRPr>
                    </a:p>
                  </a:txBody>
                  <a:tcPr/>
                </a:tc>
              </a:tr>
            </a:tbl>
          </a:graphicData>
        </a:graphic>
      </p:graphicFrame>
      <p:sp>
        <p:nvSpPr>
          <p:cNvPr id="3" name="Rectangle 2"/>
          <p:cNvSpPr/>
          <p:nvPr/>
        </p:nvSpPr>
        <p:spPr>
          <a:xfrm>
            <a:off x="1981200" y="6172200"/>
            <a:ext cx="34290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lumMod val="95000"/>
                    <a:lumOff val="5000"/>
                  </a:schemeClr>
                </a:solidFill>
                <a:latin typeface="Arial Black" panose="020B0A04020102020204" pitchFamily="34" charset="0"/>
              </a:rPr>
              <a:t>LU – Livestock unit</a:t>
            </a:r>
          </a:p>
        </p:txBody>
      </p:sp>
    </p:spTree>
    <p:extLst>
      <p:ext uri="{BB962C8B-B14F-4D97-AF65-F5344CB8AC3E}">
        <p14:creationId xmlns:p14="http://schemas.microsoft.com/office/powerpoint/2010/main" val="1622744790"/>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ividend">
  <a:themeElements>
    <a:clrScheme name="Custom 2">
      <a:dk1>
        <a:sysClr val="windowText" lastClr="000000"/>
      </a:dk1>
      <a:lt1>
        <a:sysClr val="window" lastClr="FFFFFF"/>
      </a:lt1>
      <a:dk2>
        <a:srgbClr val="323232"/>
      </a:dk2>
      <a:lt2>
        <a:srgbClr val="E3DED1"/>
      </a:lt2>
      <a:accent1>
        <a:srgbClr val="9F2936"/>
      </a:accent1>
      <a:accent2>
        <a:srgbClr val="593500"/>
      </a:accent2>
      <a:accent3>
        <a:srgbClr val="1B587C"/>
      </a:accent3>
      <a:accent4>
        <a:srgbClr val="4E8542"/>
      </a:accent4>
      <a:accent5>
        <a:srgbClr val="604878"/>
      </a:accent5>
      <a:accent6>
        <a:srgbClr val="C19859"/>
      </a:accent6>
      <a:hlink>
        <a:srgbClr val="6B9F25"/>
      </a:hlink>
      <a:folHlink>
        <a:srgbClr val="B26B02"/>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
  <TotalTime>3069</TotalTime>
  <Words>3832</Words>
  <Application>Microsoft Office PowerPoint</Application>
  <PresentationFormat>Widescreen</PresentationFormat>
  <Paragraphs>409</Paragraphs>
  <Slides>70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70</vt:i4>
      </vt:variant>
    </vt:vector>
  </HeadingPairs>
  <TitlesOfParts>
    <vt:vector size="79" baseType="lpstr">
      <vt:lpstr>Arial</vt:lpstr>
      <vt:lpstr>Arial Black</vt:lpstr>
      <vt:lpstr>Gill Sans MT</vt:lpstr>
      <vt:lpstr>OfficinaSansStd-Book</vt:lpstr>
      <vt:lpstr>Segoe Print</vt:lpstr>
      <vt:lpstr>Times New Roman</vt:lpstr>
      <vt:lpstr>Wingdings</vt:lpstr>
      <vt:lpstr>Wingdings 2</vt:lpstr>
      <vt:lpstr>Dividend</vt:lpstr>
      <vt:lpstr>Meat inspection Mr: saidi fussa BSCehs-MUHAS</vt:lpstr>
      <vt:lpstr>    Abattoir design and operation</vt:lpstr>
      <vt:lpstr>Abattoir</vt:lpstr>
      <vt:lpstr>Types of abattoir</vt:lpstr>
      <vt:lpstr>Considerations</vt:lpstr>
      <vt:lpstr>Selection of site</vt:lpstr>
      <vt:lpstr>Contd--</vt:lpstr>
      <vt:lpstr>Size</vt:lpstr>
      <vt:lpstr>Area requirement</vt:lpstr>
      <vt:lpstr>Meat Inspection</vt:lpstr>
      <vt:lpstr>IMPORTANCE OF MEAT (as food)</vt:lpstr>
      <vt:lpstr>Chemical Composition of Meat</vt:lpstr>
      <vt:lpstr>Prevailing Issues in Meat Sector</vt:lpstr>
      <vt:lpstr>Cont..</vt:lpstr>
      <vt:lpstr>How you can solve the prevailing issues of meat sector??</vt:lpstr>
      <vt:lpstr>Ante-mortem </vt:lpstr>
      <vt:lpstr>Objectives of Ante-mortem examination </vt:lpstr>
      <vt:lpstr>Cont..</vt:lpstr>
      <vt:lpstr>Cont..</vt:lpstr>
      <vt:lpstr>Other information should include: </vt:lpstr>
      <vt:lpstr>CONT..</vt:lpstr>
      <vt:lpstr>Some of the abnormalities which are checked on     ante-mortem examination include: </vt:lpstr>
      <vt:lpstr>CONT..</vt:lpstr>
      <vt:lpstr>CONT..</vt:lpstr>
      <vt:lpstr>CONT..</vt:lpstr>
      <vt:lpstr>CONT..</vt:lpstr>
      <vt:lpstr>CONT..</vt:lpstr>
      <vt:lpstr>PowerPoint Presentation</vt:lpstr>
      <vt:lpstr>How we categorize the animals after antemortem inspection? </vt:lpstr>
      <vt:lpstr>Postmortem inspection</vt:lpstr>
      <vt:lpstr>PM cont…</vt:lpstr>
      <vt:lpstr>CONT…</vt:lpstr>
      <vt:lpstr>PowerPoint Presentation</vt:lpstr>
      <vt:lpstr>PowerPoint Presentation</vt:lpstr>
      <vt:lpstr>Carcass judgment</vt:lpstr>
      <vt:lpstr>Localized versus generalized conditions</vt:lpstr>
      <vt:lpstr>Cont.….</vt:lpstr>
      <vt:lpstr>Acute versus chronic conditions</vt:lpstr>
      <vt:lpstr>Cont……..</vt:lpstr>
      <vt:lpstr>MINIMUM POSTMORTEM INSPECTION REQUIREMENTS</vt:lpstr>
      <vt:lpstr>HEAD</vt:lpstr>
      <vt:lpstr>Cont.……….</vt:lpstr>
      <vt:lpstr>Head cont…</vt:lpstr>
      <vt:lpstr>viscera</vt:lpstr>
      <vt:lpstr>Cont….</vt:lpstr>
      <vt:lpstr>Cont…..</vt:lpstr>
      <vt:lpstr>Cont….</vt:lpstr>
      <vt:lpstr>Cont…..</vt:lpstr>
      <vt:lpstr>Carcasses</vt:lpstr>
      <vt:lpstr>Abattoir waste disposal</vt:lpstr>
      <vt:lpstr>On-site Disposal Options </vt:lpstr>
      <vt:lpstr>Composting</vt:lpstr>
      <vt:lpstr>Composting cont…</vt:lpstr>
      <vt:lpstr>Burial </vt:lpstr>
      <vt:lpstr>Incineration </vt:lpstr>
      <vt:lpstr>Off-site Disposal Options </vt:lpstr>
      <vt:lpstr>Landfill</vt:lpstr>
      <vt:lpstr>Rendering</vt:lpstr>
      <vt:lpstr>Animal byproducts from abattoir</vt:lpstr>
      <vt:lpstr>Animal by-products</vt:lpstr>
      <vt:lpstr>Categories of “animal by-products”</vt:lpstr>
      <vt:lpstr>Categories…</vt:lpstr>
      <vt:lpstr>Disposal and use of animal by-products</vt:lpstr>
      <vt:lpstr>PowerPoint Presentation</vt:lpstr>
      <vt:lpstr>PowerPoint Presentation</vt:lpstr>
      <vt:lpstr>Collection, identification and transport of Animal by-products </vt:lpstr>
      <vt:lpstr>Labelling</vt:lpstr>
      <vt:lpstr>Transportation </vt:lpstr>
      <vt:lpstr>Use of animal by-products in research and other specific purposes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VETERINARY PATHOLOGY 4(3-2)</dc:title>
  <dc:creator>Ahsanii</dc:creator>
  <cp:lastModifiedBy>Fussa</cp:lastModifiedBy>
  <cp:revision>205</cp:revision>
  <dcterms:created xsi:type="dcterms:W3CDTF">2014-10-13T16:50:14Z</dcterms:created>
  <dcterms:modified xsi:type="dcterms:W3CDTF">2017-12-13T11:00:49Z</dcterms:modified>
</cp:coreProperties>
</file>